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274" r:id="rId3"/>
    <p:sldId id="262" r:id="rId4"/>
    <p:sldId id="280" r:id="rId5"/>
    <p:sldId id="281" r:id="rId6"/>
    <p:sldId id="282" r:id="rId7"/>
    <p:sldId id="283" r:id="rId8"/>
    <p:sldId id="284" r:id="rId9"/>
    <p:sldId id="276" r:id="rId10"/>
    <p:sldId id="285" r:id="rId11"/>
    <p:sldId id="288" r:id="rId12"/>
    <p:sldId id="286" r:id="rId13"/>
    <p:sldId id="287" r:id="rId14"/>
    <p:sldId id="289" r:id="rId15"/>
    <p:sldId id="277" r:id="rId16"/>
    <p:sldId id="300" r:id="rId17"/>
    <p:sldId id="299" r:id="rId18"/>
    <p:sldId id="301" r:id="rId19"/>
    <p:sldId id="302" r:id="rId20"/>
    <p:sldId id="303" r:id="rId21"/>
    <p:sldId id="298" r:id="rId22"/>
    <p:sldId id="294" r:id="rId23"/>
    <p:sldId id="295" r:id="rId24"/>
    <p:sldId id="279" r:id="rId25"/>
    <p:sldId id="291" r:id="rId26"/>
    <p:sldId id="292" r:id="rId27"/>
    <p:sldId id="293" r:id="rId28"/>
    <p:sldId id="261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A4A3A4"/>
          </p15:clr>
        </p15:guide>
        <p15:guide id="4" orient="horz" pos="3884" userDrawn="1">
          <p15:clr>
            <a:srgbClr val="F26B43"/>
          </p15:clr>
        </p15:guide>
        <p15:guide id="5" pos="53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6474"/>
    <a:srgbClr val="1DCBC6"/>
    <a:srgbClr val="0E0267"/>
    <a:srgbClr val="9E196E"/>
    <a:srgbClr val="A21971"/>
    <a:srgbClr val="A33271"/>
    <a:srgbClr val="9F186F"/>
    <a:srgbClr val="450432"/>
    <a:srgbClr val="140A99"/>
    <a:srgbClr val="A21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 autoAdjust="0"/>
    <p:restoredTop sz="94694"/>
  </p:normalViewPr>
  <p:slideViewPr>
    <p:cSldViewPr snapToGrid="0" snapToObjects="1" showGuides="1">
      <p:cViewPr varScale="1">
        <p:scale>
          <a:sx n="89" d="100"/>
          <a:sy n="89" d="100"/>
        </p:scale>
        <p:origin x="176" y="560"/>
      </p:cViewPr>
      <p:guideLst>
        <p:guide orient="horz" pos="2160"/>
        <p:guide pos="3840"/>
        <p:guide orient="horz" pos="3884"/>
        <p:guide pos="53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49F99D-4DA4-494E-BCB4-0AA7819A4F40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E66F9-3C93-ED4B-9B73-2CF286AF2E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4640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9192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背景图案&#10;&#10;描述已自动生成">
            <a:extLst>
              <a:ext uri="{FF2B5EF4-FFF2-40B4-BE49-F238E27FC236}">
                <a16:creationId xmlns:a16="http://schemas.microsoft.com/office/drawing/2014/main" id="{41BB6C3C-99F1-E609-303B-C5E9BF0E20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图片包含 文本&#10;&#10;描述已自动生成">
            <a:extLst>
              <a:ext uri="{FF2B5EF4-FFF2-40B4-BE49-F238E27FC236}">
                <a16:creationId xmlns:a16="http://schemas.microsoft.com/office/drawing/2014/main" id="{4FA23901-1899-8381-FAEB-34B3621EDB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8990" y="260921"/>
            <a:ext cx="1901536" cy="51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34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篇章主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图案&#10;&#10;描述已自动生成">
            <a:extLst>
              <a:ext uri="{FF2B5EF4-FFF2-40B4-BE49-F238E27FC236}">
                <a16:creationId xmlns:a16="http://schemas.microsoft.com/office/drawing/2014/main" id="{F45FA386-D64C-B5EC-AF7A-C010B1CF5E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图片包含 文本&#10;&#10;描述已自动生成">
            <a:extLst>
              <a:ext uri="{FF2B5EF4-FFF2-40B4-BE49-F238E27FC236}">
                <a16:creationId xmlns:a16="http://schemas.microsoft.com/office/drawing/2014/main" id="{BB34600C-D1BE-C914-F985-FE327301B3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8990" y="260921"/>
            <a:ext cx="1901536" cy="51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55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电子, 光盘, 电脑&#10;&#10;描述已自动生成">
            <a:extLst>
              <a:ext uri="{FF2B5EF4-FFF2-40B4-BE49-F238E27FC236}">
                <a16:creationId xmlns:a16="http://schemas.microsoft.com/office/drawing/2014/main" id="{DE864E61-6DDA-A4AD-3DBA-09159AFCE6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图片包含 文本&#10;&#10;描述已自动生成">
            <a:extLst>
              <a:ext uri="{FF2B5EF4-FFF2-40B4-BE49-F238E27FC236}">
                <a16:creationId xmlns:a16="http://schemas.microsoft.com/office/drawing/2014/main" id="{C8C899CC-71CF-CE38-DC4C-3B63290953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8990" y="260921"/>
            <a:ext cx="1901536" cy="51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>
            <a:extLst>
              <a:ext uri="{FF2B5EF4-FFF2-40B4-BE49-F238E27FC236}">
                <a16:creationId xmlns:a16="http://schemas.microsoft.com/office/drawing/2014/main" id="{A49467E5-A39E-DF04-1826-BD730C70D3D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图片包含 文本&#10;&#10;描述已自动生成">
            <a:extLst>
              <a:ext uri="{FF2B5EF4-FFF2-40B4-BE49-F238E27FC236}">
                <a16:creationId xmlns:a16="http://schemas.microsoft.com/office/drawing/2014/main" id="{D16ECF6F-8F0B-F5B3-9CEA-B3F678A400C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038990" y="260921"/>
            <a:ext cx="1901536" cy="51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4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3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12" Type="http://schemas.openxmlformats.org/officeDocument/2006/relationships/image" Target="../media/image53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2.jpeg"/><Relationship Id="rId5" Type="http://schemas.openxmlformats.org/officeDocument/2006/relationships/image" Target="../media/image46.jpeg"/><Relationship Id="rId15" Type="http://schemas.openxmlformats.org/officeDocument/2006/relationships/image" Target="../media/image56.jpe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png"/><Relationship Id="rId14" Type="http://schemas.openxmlformats.org/officeDocument/2006/relationships/image" Target="../media/image5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ACFC69-8EFF-4748-A2BC-7F218460B7AD}"/>
              </a:ext>
            </a:extLst>
          </p:cNvPr>
          <p:cNvSpPr txBox="1"/>
          <p:nvPr/>
        </p:nvSpPr>
        <p:spPr>
          <a:xfrm>
            <a:off x="5300505" y="1815253"/>
            <a:ext cx="648683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kumimoji="1" sz="7200" b="1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sz="44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网易基于</a:t>
            </a:r>
            <a:endParaRPr lang="en-US" altLang="zh-CN" sz="44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en-US" altLang="zh-CN" sz="4400" dirty="0" err="1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Flink+Paimon+Amoro</a:t>
            </a:r>
            <a:endParaRPr lang="en-US" altLang="zh-CN" sz="44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r>
              <a:rPr lang="zh-CN" altLang="en-US" sz="44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的流式湖仓实践</a:t>
            </a:r>
          </a:p>
        </p:txBody>
      </p:sp>
      <p:sp>
        <p:nvSpPr>
          <p:cNvPr id="5" name="汇报人  时间">
            <a:extLst>
              <a:ext uri="{FF2B5EF4-FFF2-40B4-BE49-F238E27FC236}">
                <a16:creationId xmlns:a16="http://schemas.microsoft.com/office/drawing/2014/main" id="{45A804F7-5CC8-6E43-B408-F0422BA63F53}"/>
              </a:ext>
            </a:extLst>
          </p:cNvPr>
          <p:cNvSpPr txBox="1"/>
          <p:nvPr/>
        </p:nvSpPr>
        <p:spPr>
          <a:xfrm>
            <a:off x="5995723" y="4598435"/>
            <a:ext cx="5096402" cy="348813"/>
          </a:xfrm>
          <a:prstGeom prst="rect">
            <a:avLst/>
          </a:prstGeom>
          <a:ln w="254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ctr" defTabSz="914400">
              <a:defRPr sz="4000" b="1">
                <a:solidFill>
                  <a:srgbClr val="FFFFFF"/>
                </a:solidFill>
                <a:latin typeface="+mn-lt"/>
                <a:ea typeface="+mn-ea"/>
                <a:cs typeface="+mn-cs"/>
                <a:sym typeface="Microsoft YaHei"/>
              </a:defRPr>
            </a:lvl1pPr>
          </a:lstStyle>
          <a:p>
            <a:r>
              <a:rPr lang="zh-CN" altLang="en-US" sz="1600" b="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周劲松 </a:t>
            </a:r>
            <a:r>
              <a:rPr lang="en-US" altLang="zh-CN" sz="1600" b="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|  </a:t>
            </a:r>
            <a:r>
              <a:rPr lang="zh-CN" altLang="en-US" sz="1600" b="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网易平台开发专家 </a:t>
            </a:r>
            <a:r>
              <a:rPr lang="en-US" altLang="zh-CN" sz="1600" b="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|</a:t>
            </a:r>
            <a:r>
              <a:rPr lang="zh-CN" altLang="en-US" sz="1600" b="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en-US" altLang="zh-CN" sz="1600" b="0" dirty="0" err="1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Amoro</a:t>
            </a:r>
            <a:r>
              <a:rPr lang="zh-CN" altLang="en-US" sz="1600" b="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en-US" altLang="zh-CN" sz="1600" b="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Maintainer</a:t>
            </a:r>
          </a:p>
        </p:txBody>
      </p:sp>
    </p:spTree>
    <p:extLst>
      <p:ext uri="{BB962C8B-B14F-4D97-AF65-F5344CB8AC3E}">
        <p14:creationId xmlns:p14="http://schemas.microsoft.com/office/powerpoint/2010/main" val="205054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moro architecture">
            <a:extLst>
              <a:ext uri="{FF2B5EF4-FFF2-40B4-BE49-F238E27FC236}">
                <a16:creationId xmlns:a16="http://schemas.microsoft.com/office/drawing/2014/main" id="{4F5E64F0-CFB3-934D-A51D-F9275A95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94" y="1378419"/>
            <a:ext cx="10626811" cy="499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A326E2C-F881-3E40-8D96-1408D185FE6E}"/>
              </a:ext>
            </a:extLst>
          </p:cNvPr>
          <p:cNvSpPr txBox="1"/>
          <p:nvPr/>
        </p:nvSpPr>
        <p:spPr>
          <a:xfrm>
            <a:off x="1719783" y="791833"/>
            <a:ext cx="9048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 err="1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Amoro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is a Lakehouse management system built on open data lake formats</a:t>
            </a:r>
            <a:endParaRPr kumimoji="1"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1215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1396EE-F9BB-F24C-8960-8F5C91F83F13}"/>
              </a:ext>
            </a:extLst>
          </p:cNvPr>
          <p:cNvSpPr txBox="1"/>
          <p:nvPr/>
        </p:nvSpPr>
        <p:spPr>
          <a:xfrm>
            <a:off x="4263759" y="620713"/>
            <a:ext cx="3855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Amoro</a:t>
            </a:r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核心特性</a:t>
            </a:r>
            <a:endParaRPr kumimoji="1" lang="en-US" altLang="zh-CN" sz="36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6A42AE4-DB80-6449-A920-FE0E35989FA5}"/>
              </a:ext>
            </a:extLst>
          </p:cNvPr>
          <p:cNvGrpSpPr/>
          <p:nvPr/>
        </p:nvGrpSpPr>
        <p:grpSpPr>
          <a:xfrm>
            <a:off x="1537357" y="3203836"/>
            <a:ext cx="4277097" cy="1508166"/>
            <a:chOff x="1543793" y="1484419"/>
            <a:chExt cx="4277097" cy="150816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44CCB53-CEAB-CC4B-AF7D-DEB4E7CF1732}"/>
                </a:ext>
              </a:extLst>
            </p:cNvPr>
            <p:cNvSpPr/>
            <p:nvPr/>
          </p:nvSpPr>
          <p:spPr>
            <a:xfrm>
              <a:off x="1543793" y="1484419"/>
              <a:ext cx="4277097" cy="1508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B73FDDE-4173-9841-B1B6-3B2C9C3AB5B7}"/>
                </a:ext>
              </a:extLst>
            </p:cNvPr>
            <p:cNvSpPr txBox="1"/>
            <p:nvPr/>
          </p:nvSpPr>
          <p:spPr>
            <a:xfrm>
              <a:off x="2085139" y="1658890"/>
              <a:ext cx="121058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自动优化</a:t>
              </a:r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A8BE6982-EB9B-2E49-8F90-E35FA24A4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3933" y="1664615"/>
              <a:ext cx="369331" cy="369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F8F8D29-A5A7-7347-8C35-495F7A07A91E}"/>
                </a:ext>
              </a:extLst>
            </p:cNvPr>
            <p:cNvSpPr txBox="1"/>
            <p:nvPr/>
          </p:nvSpPr>
          <p:spPr>
            <a:xfrm>
              <a:off x="1703932" y="2128983"/>
              <a:ext cx="397247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持续对湖仓表进行优化，合并表上的小文件，删除过期文件，</a:t>
              </a:r>
              <a:r>
                <a:rPr kumimoji="1"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提高表的查询性能，降低存储开销</a:t>
              </a:r>
              <a:r>
                <a:rPr kumimoji="1"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。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071A962-4467-224F-9C19-018D05B0783D}"/>
              </a:ext>
            </a:extLst>
          </p:cNvPr>
          <p:cNvGrpSpPr/>
          <p:nvPr/>
        </p:nvGrpSpPr>
        <p:grpSpPr>
          <a:xfrm>
            <a:off x="6210970" y="1502581"/>
            <a:ext cx="4277097" cy="1508166"/>
            <a:chOff x="1543793" y="1484419"/>
            <a:chExt cx="4277097" cy="1508166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889662E-28A4-7A4D-BBB4-69A42A41576A}"/>
                </a:ext>
              </a:extLst>
            </p:cNvPr>
            <p:cNvSpPr/>
            <p:nvPr/>
          </p:nvSpPr>
          <p:spPr>
            <a:xfrm>
              <a:off x="1543793" y="1484419"/>
              <a:ext cx="4277097" cy="1508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52CBBC2-B298-E046-B43A-FEB11183890E}"/>
                </a:ext>
              </a:extLst>
            </p:cNvPr>
            <p:cNvSpPr txBox="1"/>
            <p:nvPr/>
          </p:nvSpPr>
          <p:spPr>
            <a:xfrm>
              <a:off x="2085139" y="1658890"/>
              <a:ext cx="198002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支持多种表格式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8E6D9A4-40B9-B946-8D8B-43055F534941}"/>
                </a:ext>
              </a:extLst>
            </p:cNvPr>
            <p:cNvSpPr txBox="1"/>
            <p:nvPr/>
          </p:nvSpPr>
          <p:spPr>
            <a:xfrm>
              <a:off x="1703932" y="2128983"/>
              <a:ext cx="397247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支持多种表格式（</a:t>
              </a:r>
              <a:r>
                <a:rPr kumimoji="1"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Iceberg</a:t>
              </a:r>
              <a:r>
                <a:rPr kumimoji="1"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</a:t>
              </a:r>
              <a:r>
                <a:rPr kumimoji="1"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Paimon</a:t>
              </a:r>
              <a:r>
                <a:rPr kumimoji="1"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等）以满足不同场景的需求，提供</a:t>
              </a:r>
              <a:r>
                <a:rPr kumimoji="1"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统一的管理方案</a:t>
              </a:r>
              <a:r>
                <a:rPr kumimoji="1"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。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2BAFEDE-F2E6-3C41-85E4-9B9BD8A25F90}"/>
              </a:ext>
            </a:extLst>
          </p:cNvPr>
          <p:cNvGrpSpPr/>
          <p:nvPr/>
        </p:nvGrpSpPr>
        <p:grpSpPr>
          <a:xfrm>
            <a:off x="1551619" y="1507417"/>
            <a:ext cx="4277097" cy="1508166"/>
            <a:chOff x="1543793" y="1484419"/>
            <a:chExt cx="4277097" cy="1508166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8884E32-5EDA-4449-B13E-717074FBAA47}"/>
                </a:ext>
              </a:extLst>
            </p:cNvPr>
            <p:cNvSpPr/>
            <p:nvPr/>
          </p:nvSpPr>
          <p:spPr>
            <a:xfrm>
              <a:off x="1543793" y="1484419"/>
              <a:ext cx="4277097" cy="1508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FC8CB17B-842B-8D4B-99C4-7D4DBA8990EC}"/>
                </a:ext>
              </a:extLst>
            </p:cNvPr>
            <p:cNvSpPr txBox="1"/>
            <p:nvPr/>
          </p:nvSpPr>
          <p:spPr>
            <a:xfrm>
              <a:off x="2085139" y="1658890"/>
              <a:ext cx="248818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统一的</a:t>
              </a:r>
              <a:r>
                <a:rPr kumimoji="1"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Catalog</a:t>
              </a:r>
              <a:r>
                <a:rPr kumimoji="1"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服务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BF34C5E-6850-964A-A535-476915F893DC}"/>
                </a:ext>
              </a:extLst>
            </p:cNvPr>
            <p:cNvSpPr txBox="1"/>
            <p:nvPr/>
          </p:nvSpPr>
          <p:spPr>
            <a:xfrm>
              <a:off x="1703932" y="2128983"/>
              <a:ext cx="39724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为所有的计算引擎提供统一的 </a:t>
              </a:r>
              <a:r>
                <a:rPr kumimoji="1"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Catalog</a:t>
              </a:r>
              <a:r>
                <a:rPr kumimoji="1"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服务，</a:t>
              </a:r>
              <a:r>
                <a:rPr kumimoji="1"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降低管理配置难度，增加开发效率</a:t>
              </a:r>
              <a:r>
                <a:rPr kumimoji="1"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。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5C8E00C-4408-0D41-992F-00F2E72FEBCD}"/>
              </a:ext>
            </a:extLst>
          </p:cNvPr>
          <p:cNvGrpSpPr/>
          <p:nvPr/>
        </p:nvGrpSpPr>
        <p:grpSpPr>
          <a:xfrm>
            <a:off x="6210970" y="3203380"/>
            <a:ext cx="4277097" cy="1508166"/>
            <a:chOff x="1543793" y="1484419"/>
            <a:chExt cx="4277097" cy="1508166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1020BCA-3689-DD48-9BEB-2149F963799B}"/>
                </a:ext>
              </a:extLst>
            </p:cNvPr>
            <p:cNvSpPr/>
            <p:nvPr/>
          </p:nvSpPr>
          <p:spPr>
            <a:xfrm>
              <a:off x="1543793" y="1484419"/>
              <a:ext cx="4277097" cy="1508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DC86F689-1FF2-E248-8675-50D33B2C5B26}"/>
                </a:ext>
              </a:extLst>
            </p:cNvPr>
            <p:cNvSpPr txBox="1"/>
            <p:nvPr/>
          </p:nvSpPr>
          <p:spPr>
            <a:xfrm>
              <a:off x="2085139" y="1658890"/>
              <a:ext cx="146706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丰富的插件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493B927-B3EA-924F-8489-031E0D3D62C3}"/>
                </a:ext>
              </a:extLst>
            </p:cNvPr>
            <p:cNvSpPr txBox="1"/>
            <p:nvPr/>
          </p:nvSpPr>
          <p:spPr>
            <a:xfrm>
              <a:off x="1703932" y="2128983"/>
              <a:ext cx="397247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提供丰富的插件</a:t>
              </a:r>
              <a:r>
                <a:rPr kumimoji="1"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方便与其他服务集成</a:t>
              </a:r>
              <a:r>
                <a:rPr kumimoji="1"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，比如使用 </a:t>
              </a:r>
              <a:r>
                <a:rPr kumimoji="1"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Apache</a:t>
              </a:r>
              <a:r>
                <a:rPr kumimoji="1"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Flink</a:t>
              </a:r>
              <a:r>
                <a:rPr kumimoji="1"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完成表的持续优化，使用 </a:t>
              </a:r>
              <a:r>
                <a:rPr kumimoji="1"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Saprk</a:t>
              </a:r>
              <a:r>
                <a:rPr kumimoji="1"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完成表上的数据分析。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440EF21-C9A6-E549-A218-B26AC091D280}"/>
              </a:ext>
            </a:extLst>
          </p:cNvPr>
          <p:cNvGrpSpPr/>
          <p:nvPr/>
        </p:nvGrpSpPr>
        <p:grpSpPr>
          <a:xfrm>
            <a:off x="1543793" y="4909438"/>
            <a:ext cx="4277097" cy="1508166"/>
            <a:chOff x="1543793" y="1484419"/>
            <a:chExt cx="4277097" cy="1508166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9E61BB7-5984-2C48-9F2F-CADE3DB7CB69}"/>
                </a:ext>
              </a:extLst>
            </p:cNvPr>
            <p:cNvSpPr/>
            <p:nvPr/>
          </p:nvSpPr>
          <p:spPr>
            <a:xfrm>
              <a:off x="1543793" y="1484419"/>
              <a:ext cx="4277097" cy="1508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DAD71DB-67EC-C945-B45A-792122FB64FF}"/>
                </a:ext>
              </a:extLst>
            </p:cNvPr>
            <p:cNvSpPr txBox="1"/>
            <p:nvPr/>
          </p:nvSpPr>
          <p:spPr>
            <a:xfrm>
              <a:off x="2085139" y="1658890"/>
              <a:ext cx="200247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强大的管理工具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E43DDB03-3D5F-264C-81EA-1FF37688A72F}"/>
                </a:ext>
              </a:extLst>
            </p:cNvPr>
            <p:cNvSpPr txBox="1"/>
            <p:nvPr/>
          </p:nvSpPr>
          <p:spPr>
            <a:xfrm>
              <a:off x="1703932" y="2128983"/>
              <a:ext cx="39724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提供丰富的管理工具，包括 </a:t>
              </a:r>
              <a:r>
                <a:rPr kumimoji="1"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WEB</a:t>
              </a:r>
              <a:r>
                <a:rPr kumimoji="1"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界面和标准 </a:t>
              </a:r>
              <a:r>
                <a:rPr kumimoji="1"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SQL</a:t>
              </a:r>
              <a:r>
                <a:rPr kumimoji="1"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命令行，</a:t>
              </a:r>
              <a:r>
                <a:rPr kumimoji="1"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帮助用户快速上手</a:t>
              </a:r>
              <a:r>
                <a:rPr kumimoji="1"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。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9AF2559-024A-8147-9152-071E3DEE7D6B}"/>
              </a:ext>
            </a:extLst>
          </p:cNvPr>
          <p:cNvGrpSpPr/>
          <p:nvPr/>
        </p:nvGrpSpPr>
        <p:grpSpPr>
          <a:xfrm>
            <a:off x="6210970" y="4927600"/>
            <a:ext cx="4277097" cy="1508166"/>
            <a:chOff x="1543793" y="1484419"/>
            <a:chExt cx="4277097" cy="1508166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356F92B-5CD7-2A4F-BC86-A541C58AF734}"/>
                </a:ext>
              </a:extLst>
            </p:cNvPr>
            <p:cNvSpPr/>
            <p:nvPr/>
          </p:nvSpPr>
          <p:spPr>
            <a:xfrm>
              <a:off x="1543793" y="1484419"/>
              <a:ext cx="4277097" cy="1508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5134FD5-D2E0-594A-BE20-9FAC10FAFEDE}"/>
                </a:ext>
              </a:extLst>
            </p:cNvPr>
            <p:cNvSpPr txBox="1"/>
            <p:nvPr/>
          </p:nvSpPr>
          <p:spPr>
            <a:xfrm>
              <a:off x="2085139" y="1658890"/>
              <a:ext cx="172354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基础设施独立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6C6C2370-C05A-8741-B17D-E3E1F380B7DC}"/>
                </a:ext>
              </a:extLst>
            </p:cNvPr>
            <p:cNvSpPr txBox="1"/>
            <p:nvPr/>
          </p:nvSpPr>
          <p:spPr>
            <a:xfrm>
              <a:off x="1703932" y="2128983"/>
              <a:ext cx="39724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多种部署方式</a:t>
              </a:r>
              <a:r>
                <a:rPr kumimoji="1"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，可以轻松得部署到私有环境、云环境、混合云环境或是多云环境。</a:t>
              </a:r>
            </a:p>
          </p:txBody>
        </p:sp>
      </p:grpSp>
      <p:pic>
        <p:nvPicPr>
          <p:cNvPr id="56" name="图片 55">
            <a:extLst>
              <a:ext uri="{FF2B5EF4-FFF2-40B4-BE49-F238E27FC236}">
                <a16:creationId xmlns:a16="http://schemas.microsoft.com/office/drawing/2014/main" id="{2C928EC2-5774-8547-804B-72E0CF229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375" y="1729828"/>
            <a:ext cx="304117" cy="30411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022F66E2-9517-8B46-BBBC-5E1D04DEF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834" y="1672543"/>
            <a:ext cx="344304" cy="344304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9EDCABD2-293D-324E-B5E7-CD36D9C8B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551" y="3395902"/>
            <a:ext cx="338844" cy="338844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FD2208BD-B001-A64F-8039-4A9589242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9697" y="5133427"/>
            <a:ext cx="285441" cy="285441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4BBE12B0-633A-0143-807D-23B44AB03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2632" y="5145704"/>
            <a:ext cx="309683" cy="30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00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54771502-42E6-7F4A-A3B6-7B442C8D1947}"/>
              </a:ext>
            </a:extLst>
          </p:cNvPr>
          <p:cNvSpPr/>
          <p:nvPr/>
        </p:nvSpPr>
        <p:spPr>
          <a:xfrm>
            <a:off x="625434" y="1514406"/>
            <a:ext cx="1562275" cy="43433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1396EE-F9BB-F24C-8960-8F5C91F83F13}"/>
              </a:ext>
            </a:extLst>
          </p:cNvPr>
          <p:cNvSpPr txBox="1"/>
          <p:nvPr/>
        </p:nvSpPr>
        <p:spPr>
          <a:xfrm>
            <a:off x="3268139" y="559261"/>
            <a:ext cx="565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Amoro</a:t>
            </a:r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1" lang="en-US" altLang="zh-CN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Catalog</a:t>
            </a:r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1" lang="en-US" altLang="zh-CN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Service</a:t>
            </a:r>
          </a:p>
        </p:txBody>
      </p:sp>
      <p:pic>
        <p:nvPicPr>
          <p:cNvPr id="61" name="Picture 21" descr="Apache Flink with Stephan Ewen - Software Engineering Daily">
            <a:extLst>
              <a:ext uri="{FF2B5EF4-FFF2-40B4-BE49-F238E27FC236}">
                <a16:creationId xmlns:a16="http://schemas.microsoft.com/office/drawing/2014/main" id="{E6C6D302-2E4B-3E43-85C2-38FD696C7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t="5811" r="17829" b="4808"/>
          <a:stretch/>
        </p:blipFill>
        <p:spPr bwMode="auto">
          <a:xfrm>
            <a:off x="741352" y="1817017"/>
            <a:ext cx="1280152" cy="50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3">
            <a:extLst>
              <a:ext uri="{FF2B5EF4-FFF2-40B4-BE49-F238E27FC236}">
                <a16:creationId xmlns:a16="http://schemas.microsoft.com/office/drawing/2014/main" id="{7572159B-1827-5D4E-ABA8-04D662206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18" y="3427357"/>
            <a:ext cx="1221568" cy="63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5" descr="Trino | Distributed SQL query engine for big data">
            <a:extLst>
              <a:ext uri="{FF2B5EF4-FFF2-40B4-BE49-F238E27FC236}">
                <a16:creationId xmlns:a16="http://schemas.microsoft.com/office/drawing/2014/main" id="{5CAF0CC2-3402-154C-8968-311465D1D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70" y="4925424"/>
            <a:ext cx="1528372" cy="68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圆角矩形 63">
            <a:extLst>
              <a:ext uri="{FF2B5EF4-FFF2-40B4-BE49-F238E27FC236}">
                <a16:creationId xmlns:a16="http://schemas.microsoft.com/office/drawing/2014/main" id="{AFBA1D31-D309-CE4D-B4E5-26E376B33B65}"/>
              </a:ext>
            </a:extLst>
          </p:cNvPr>
          <p:cNvSpPr/>
          <p:nvPr/>
        </p:nvSpPr>
        <p:spPr>
          <a:xfrm>
            <a:off x="2653542" y="3444243"/>
            <a:ext cx="1997676" cy="5212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Thrift / REST</a:t>
            </a:r>
          </a:p>
          <a:p>
            <a:pPr algn="ctr">
              <a:lnSpc>
                <a:spcPts val="2200"/>
              </a:lnSpc>
            </a:pPr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Catalog API</a:t>
            </a:r>
            <a:endParaRPr kumimoji="1"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7EFFFE9A-DEE7-154E-8674-C535B253A20B}"/>
              </a:ext>
            </a:extLst>
          </p:cNvPr>
          <p:cNvSpPr/>
          <p:nvPr/>
        </p:nvSpPr>
        <p:spPr>
          <a:xfrm>
            <a:off x="8658894" y="1643437"/>
            <a:ext cx="852616" cy="740692"/>
          </a:xfrm>
          <a:prstGeom prst="roundRect">
            <a:avLst/>
          </a:prstGeom>
          <a:solidFill>
            <a:srgbClr val="0234BB"/>
          </a:solidFill>
          <a:ln>
            <a:solidFill>
              <a:srgbClr val="0234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HMS1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0AF3CC3C-0BFE-EF46-987C-F7B9231795C8}"/>
              </a:ext>
            </a:extLst>
          </p:cNvPr>
          <p:cNvSpPr/>
          <p:nvPr/>
        </p:nvSpPr>
        <p:spPr>
          <a:xfrm>
            <a:off x="8658894" y="2692768"/>
            <a:ext cx="852616" cy="740692"/>
          </a:xfrm>
          <a:prstGeom prst="roundRect">
            <a:avLst/>
          </a:prstGeom>
          <a:solidFill>
            <a:srgbClr val="0234BB"/>
          </a:solidFill>
          <a:ln>
            <a:solidFill>
              <a:srgbClr val="0234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HMS2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90FB1774-6743-D941-AB3E-FE3C3E931E4C}"/>
              </a:ext>
            </a:extLst>
          </p:cNvPr>
          <p:cNvSpPr/>
          <p:nvPr/>
        </p:nvSpPr>
        <p:spPr>
          <a:xfrm>
            <a:off x="8671251" y="3799692"/>
            <a:ext cx="852616" cy="740692"/>
          </a:xfrm>
          <a:prstGeom prst="roundRect">
            <a:avLst/>
          </a:prstGeom>
          <a:solidFill>
            <a:srgbClr val="0234BB"/>
          </a:solidFill>
          <a:ln>
            <a:solidFill>
              <a:srgbClr val="0234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GLUE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" name="圆柱体 67">
            <a:extLst>
              <a:ext uri="{FF2B5EF4-FFF2-40B4-BE49-F238E27FC236}">
                <a16:creationId xmlns:a16="http://schemas.microsoft.com/office/drawing/2014/main" id="{E10BAF51-69F3-DF4C-BE7F-0C24EC29F0DF}"/>
              </a:ext>
            </a:extLst>
          </p:cNvPr>
          <p:cNvSpPr/>
          <p:nvPr/>
        </p:nvSpPr>
        <p:spPr>
          <a:xfrm>
            <a:off x="8671251" y="4983174"/>
            <a:ext cx="840259" cy="716692"/>
          </a:xfrm>
          <a:prstGeom prst="can">
            <a:avLst/>
          </a:prstGeom>
          <a:solidFill>
            <a:srgbClr val="0234BB"/>
          </a:solidFill>
          <a:ln>
            <a:solidFill>
              <a:srgbClr val="0234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sysdb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107FC8DA-8838-CB4F-B704-1514DCAD9FA5}"/>
              </a:ext>
            </a:extLst>
          </p:cNvPr>
          <p:cNvSpPr/>
          <p:nvPr/>
        </p:nvSpPr>
        <p:spPr>
          <a:xfrm>
            <a:off x="5204375" y="1514407"/>
            <a:ext cx="2211859" cy="4501616"/>
          </a:xfrm>
          <a:prstGeom prst="roundRect">
            <a:avLst>
              <a:gd name="adj" fmla="val 8846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FB14AF11-93A2-1645-A3FF-B139FCC00233}"/>
              </a:ext>
            </a:extLst>
          </p:cNvPr>
          <p:cNvSpPr/>
          <p:nvPr/>
        </p:nvSpPr>
        <p:spPr>
          <a:xfrm>
            <a:off x="5315585" y="1792303"/>
            <a:ext cx="1989438" cy="44296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external catalog1</a:t>
            </a:r>
            <a:endParaRPr kumimoji="1"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6CD5F556-65E6-9440-A7A3-5BCF5FDCCFA6}"/>
              </a:ext>
            </a:extLst>
          </p:cNvPr>
          <p:cNvSpPr/>
          <p:nvPr/>
        </p:nvSpPr>
        <p:spPr>
          <a:xfrm>
            <a:off x="5315585" y="2841634"/>
            <a:ext cx="1989438" cy="44296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external catalog2</a:t>
            </a:r>
            <a:endParaRPr kumimoji="1"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044D798A-B9BB-3C4A-A553-2CC3B890197E}"/>
              </a:ext>
            </a:extLst>
          </p:cNvPr>
          <p:cNvSpPr/>
          <p:nvPr/>
        </p:nvSpPr>
        <p:spPr>
          <a:xfrm>
            <a:off x="5315585" y="3948558"/>
            <a:ext cx="1989438" cy="44296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external catalog3</a:t>
            </a:r>
            <a:endParaRPr kumimoji="1"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42260CF9-B9C8-0940-88C0-CAE53AC6BED2}"/>
              </a:ext>
            </a:extLst>
          </p:cNvPr>
          <p:cNvSpPr/>
          <p:nvPr/>
        </p:nvSpPr>
        <p:spPr>
          <a:xfrm>
            <a:off x="5315585" y="4813596"/>
            <a:ext cx="1989438" cy="44296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internal catalog4</a:t>
            </a:r>
            <a:endParaRPr kumimoji="1"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" name="圆角矩形 73">
            <a:extLst>
              <a:ext uri="{FF2B5EF4-FFF2-40B4-BE49-F238E27FC236}">
                <a16:creationId xmlns:a16="http://schemas.microsoft.com/office/drawing/2014/main" id="{DC7C43E6-479B-934A-BE3F-0C53598A3AD0}"/>
              </a:ext>
            </a:extLst>
          </p:cNvPr>
          <p:cNvSpPr/>
          <p:nvPr/>
        </p:nvSpPr>
        <p:spPr>
          <a:xfrm>
            <a:off x="5315585" y="5414809"/>
            <a:ext cx="1989438" cy="44296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internal catalog5</a:t>
            </a:r>
            <a:endParaRPr kumimoji="1"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D23B592F-0594-2F4D-B691-574A9AD48D87}"/>
              </a:ext>
            </a:extLst>
          </p:cNvPr>
          <p:cNvSpPr/>
          <p:nvPr/>
        </p:nvSpPr>
        <p:spPr>
          <a:xfrm>
            <a:off x="5307347" y="6094911"/>
            <a:ext cx="1997676" cy="5212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AMS</a:t>
            </a:r>
            <a:endParaRPr kumimoji="1"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6" name="左大括号 75">
            <a:extLst>
              <a:ext uri="{FF2B5EF4-FFF2-40B4-BE49-F238E27FC236}">
                <a16:creationId xmlns:a16="http://schemas.microsoft.com/office/drawing/2014/main" id="{7D6FB894-91C1-084A-808A-FA59E29FAFC8}"/>
              </a:ext>
            </a:extLst>
          </p:cNvPr>
          <p:cNvSpPr/>
          <p:nvPr/>
        </p:nvSpPr>
        <p:spPr>
          <a:xfrm flipH="1">
            <a:off x="2272572" y="2115431"/>
            <a:ext cx="591061" cy="3361091"/>
          </a:xfrm>
          <a:prstGeom prst="leftBrace">
            <a:avLst>
              <a:gd name="adj1" fmla="val 8333"/>
              <a:gd name="adj2" fmla="val 47794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左大括号 76">
            <a:extLst>
              <a:ext uri="{FF2B5EF4-FFF2-40B4-BE49-F238E27FC236}">
                <a16:creationId xmlns:a16="http://schemas.microsoft.com/office/drawing/2014/main" id="{EA39CFE3-1A96-9C48-9862-2E04615227D7}"/>
              </a:ext>
            </a:extLst>
          </p:cNvPr>
          <p:cNvSpPr/>
          <p:nvPr/>
        </p:nvSpPr>
        <p:spPr>
          <a:xfrm>
            <a:off x="4487866" y="1870677"/>
            <a:ext cx="447982" cy="3841546"/>
          </a:xfrm>
          <a:prstGeom prst="leftBrace">
            <a:avLst>
              <a:gd name="adj1" fmla="val 8333"/>
              <a:gd name="adj2" fmla="val 48162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61E388B3-E36E-5F48-A225-52824C462DDC}"/>
              </a:ext>
            </a:extLst>
          </p:cNvPr>
          <p:cNvCxnSpPr>
            <a:stCxn id="70" idx="3"/>
            <a:endCxn id="65" idx="1"/>
          </p:cNvCxnSpPr>
          <p:nvPr/>
        </p:nvCxnSpPr>
        <p:spPr>
          <a:xfrm flipV="1">
            <a:off x="7305023" y="2013783"/>
            <a:ext cx="1353871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73A57C06-1D40-FF45-A227-C2614EC7DEDD}"/>
              </a:ext>
            </a:extLst>
          </p:cNvPr>
          <p:cNvCxnSpPr>
            <a:cxnSpLocks/>
            <a:stCxn id="71" idx="3"/>
            <a:endCxn id="66" idx="1"/>
          </p:cNvCxnSpPr>
          <p:nvPr/>
        </p:nvCxnSpPr>
        <p:spPr>
          <a:xfrm flipV="1">
            <a:off x="7305023" y="3063114"/>
            <a:ext cx="1353871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20C18E18-6634-1744-A481-DD63056CA5DB}"/>
              </a:ext>
            </a:extLst>
          </p:cNvPr>
          <p:cNvCxnSpPr>
            <a:cxnSpLocks/>
            <a:stCxn id="72" idx="3"/>
            <a:endCxn id="67" idx="1"/>
          </p:cNvCxnSpPr>
          <p:nvPr/>
        </p:nvCxnSpPr>
        <p:spPr>
          <a:xfrm flipV="1">
            <a:off x="7305023" y="4170038"/>
            <a:ext cx="1366228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肘形连接符 80">
            <a:extLst>
              <a:ext uri="{FF2B5EF4-FFF2-40B4-BE49-F238E27FC236}">
                <a16:creationId xmlns:a16="http://schemas.microsoft.com/office/drawing/2014/main" id="{3934D85A-C56F-E647-A09E-79887F6136F7}"/>
              </a:ext>
            </a:extLst>
          </p:cNvPr>
          <p:cNvCxnSpPr>
            <a:stCxn id="73" idx="3"/>
            <a:endCxn id="68" idx="2"/>
          </p:cNvCxnSpPr>
          <p:nvPr/>
        </p:nvCxnSpPr>
        <p:spPr>
          <a:xfrm>
            <a:off x="7305023" y="5035077"/>
            <a:ext cx="1366228" cy="306443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肘形连接符 81">
            <a:extLst>
              <a:ext uri="{FF2B5EF4-FFF2-40B4-BE49-F238E27FC236}">
                <a16:creationId xmlns:a16="http://schemas.microsoft.com/office/drawing/2014/main" id="{1CF7D95A-DF5A-5647-ACB0-20EA472FC0C6}"/>
              </a:ext>
            </a:extLst>
          </p:cNvPr>
          <p:cNvCxnSpPr>
            <a:stCxn id="74" idx="3"/>
            <a:endCxn id="68" idx="2"/>
          </p:cNvCxnSpPr>
          <p:nvPr/>
        </p:nvCxnSpPr>
        <p:spPr>
          <a:xfrm flipV="1">
            <a:off x="7305023" y="5341520"/>
            <a:ext cx="1366228" cy="294770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F6E2EB9B-63A3-8C46-87E3-AA451214C88E}"/>
              </a:ext>
            </a:extLst>
          </p:cNvPr>
          <p:cNvSpPr txBox="1"/>
          <p:nvPr/>
        </p:nvSpPr>
        <p:spPr>
          <a:xfrm>
            <a:off x="9707909" y="2336883"/>
            <a:ext cx="1858657" cy="2317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跨引擎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IDC</a:t>
            </a:r>
          </a:p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跨云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跨业务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0412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>
            <a:extLst>
              <a:ext uri="{FF2B5EF4-FFF2-40B4-BE49-F238E27FC236}">
                <a16:creationId xmlns:a16="http://schemas.microsoft.com/office/drawing/2014/main" id="{D735537E-125F-994B-BA1E-F3922EF14B85}"/>
              </a:ext>
            </a:extLst>
          </p:cNvPr>
          <p:cNvSpPr/>
          <p:nvPr/>
        </p:nvSpPr>
        <p:spPr>
          <a:xfrm>
            <a:off x="668600" y="1657354"/>
            <a:ext cx="8046775" cy="4529137"/>
          </a:xfrm>
          <a:prstGeom prst="roundRect">
            <a:avLst>
              <a:gd name="adj" fmla="val 60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BFE687-4B77-314D-8548-774859128ED8}"/>
              </a:ext>
            </a:extLst>
          </p:cNvPr>
          <p:cNvSpPr txBox="1"/>
          <p:nvPr/>
        </p:nvSpPr>
        <p:spPr>
          <a:xfrm>
            <a:off x="3268139" y="540570"/>
            <a:ext cx="565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Amoro</a:t>
            </a:r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1" lang="en-US" altLang="zh-CN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Self-optimizing</a:t>
            </a:r>
          </a:p>
        </p:txBody>
      </p:sp>
      <p:pic>
        <p:nvPicPr>
          <p:cNvPr id="4" name="Picture 2" descr="Self-optimizing architecture">
            <a:extLst>
              <a:ext uri="{FF2B5EF4-FFF2-40B4-BE49-F238E27FC236}">
                <a16:creationId xmlns:a16="http://schemas.microsoft.com/office/drawing/2014/main" id="{59307094-C126-114A-A9A5-DBE4FA606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58" y="1837260"/>
            <a:ext cx="7778018" cy="416245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20D070C-1ACE-E248-A8FB-D9403AD1DEC8}"/>
              </a:ext>
            </a:extLst>
          </p:cNvPr>
          <p:cNvSpPr txBox="1"/>
          <p:nvPr/>
        </p:nvSpPr>
        <p:spPr>
          <a:xfrm>
            <a:off x="8936042" y="2270317"/>
            <a:ext cx="3667642" cy="2317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开箱即用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业务无感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持续进行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资源共享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隔离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580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F88F3CA4-F335-CB49-B137-0D1E26EAC1A9}"/>
              </a:ext>
            </a:extLst>
          </p:cNvPr>
          <p:cNvSpPr/>
          <p:nvPr/>
        </p:nvSpPr>
        <p:spPr>
          <a:xfrm>
            <a:off x="957262" y="1314451"/>
            <a:ext cx="10086975" cy="5257800"/>
          </a:xfrm>
          <a:prstGeom prst="roundRect">
            <a:avLst>
              <a:gd name="adj" fmla="val 60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BFE687-4B77-314D-8548-774859128ED8}"/>
              </a:ext>
            </a:extLst>
          </p:cNvPr>
          <p:cNvSpPr txBox="1"/>
          <p:nvPr/>
        </p:nvSpPr>
        <p:spPr>
          <a:xfrm>
            <a:off x="3268139" y="540570"/>
            <a:ext cx="565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Amoro</a:t>
            </a:r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1" lang="en-US" altLang="zh-CN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Self-optimizing</a:t>
            </a:r>
          </a:p>
        </p:txBody>
      </p:sp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227F6A51-DA1A-6546-B9E8-49CC14397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79" y="1647293"/>
            <a:ext cx="9205913" cy="461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82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3880FC9-C210-5549-98A2-8B60600CB414}"/>
              </a:ext>
            </a:extLst>
          </p:cNvPr>
          <p:cNvGrpSpPr/>
          <p:nvPr/>
        </p:nvGrpSpPr>
        <p:grpSpPr>
          <a:xfrm>
            <a:off x="4039140" y="3754690"/>
            <a:ext cx="7205508" cy="397181"/>
            <a:chOff x="12731355" y="3031012"/>
            <a:chExt cx="6915969" cy="394002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6F6D3E9A-4B48-314B-BCAB-B2C378E5B8B6}"/>
                </a:ext>
              </a:extLst>
            </p:cNvPr>
            <p:cNvSpPr/>
            <p:nvPr/>
          </p:nvSpPr>
          <p:spPr>
            <a:xfrm flipV="1">
              <a:off x="15318392" y="3031012"/>
              <a:ext cx="4328932" cy="173620"/>
            </a:xfrm>
            <a:prstGeom prst="parallelogram">
              <a:avLst>
                <a:gd name="adj" fmla="val 74156"/>
              </a:avLst>
            </a:prstGeom>
            <a:gradFill flip="none" rotWithShape="1">
              <a:gsLst>
                <a:gs pos="100000">
                  <a:srgbClr val="DA6474"/>
                </a:gs>
                <a:gs pos="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195D931F-9943-834D-B07E-9D57D35DA656}"/>
                </a:ext>
              </a:extLst>
            </p:cNvPr>
            <p:cNvSpPr/>
            <p:nvPr/>
          </p:nvSpPr>
          <p:spPr>
            <a:xfrm flipV="1">
              <a:off x="12731355" y="3337510"/>
              <a:ext cx="4176530" cy="87504"/>
            </a:xfrm>
            <a:prstGeom prst="parallelogram">
              <a:avLst>
                <a:gd name="adj" fmla="val 73085"/>
              </a:avLst>
            </a:prstGeom>
            <a:gradFill flip="none" rotWithShape="1">
              <a:gsLst>
                <a:gs pos="0">
                  <a:schemeClr val="tx1"/>
                </a:gs>
                <a:gs pos="99000">
                  <a:srgbClr val="1DCBC6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4DF87EB3-77EF-5A46-9E50-370F913270CD}"/>
              </a:ext>
            </a:extLst>
          </p:cNvPr>
          <p:cNvSpPr txBox="1"/>
          <p:nvPr/>
        </p:nvSpPr>
        <p:spPr>
          <a:xfrm>
            <a:off x="2990469" y="2942818"/>
            <a:ext cx="1133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03</a:t>
            </a:r>
            <a:endParaRPr kumimoji="1" lang="zh-CN" altLang="en-US" sz="6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C8494C-DDBB-5644-90B5-4FCCE9A832DE}"/>
              </a:ext>
            </a:extLst>
          </p:cNvPr>
          <p:cNvSpPr txBox="1"/>
          <p:nvPr/>
        </p:nvSpPr>
        <p:spPr>
          <a:xfrm>
            <a:off x="4207589" y="3073593"/>
            <a:ext cx="6400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Amoro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集成 </a:t>
            </a:r>
            <a:r>
              <a:rPr kumimoji="1" lang="en-US" altLang="zh-CN" sz="32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Paimon</a:t>
            </a:r>
            <a:r>
              <a:rPr kumimoji="1" lang="zh-CN" altLang="en-US" sz="32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及业务实践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EC2C1BE-512B-8F4E-A971-3B8A966E8D86}"/>
              </a:ext>
            </a:extLst>
          </p:cNvPr>
          <p:cNvGrpSpPr/>
          <p:nvPr/>
        </p:nvGrpSpPr>
        <p:grpSpPr>
          <a:xfrm>
            <a:off x="1825851" y="3204203"/>
            <a:ext cx="993904" cy="580281"/>
            <a:chOff x="7461768" y="3364687"/>
            <a:chExt cx="1361269" cy="82141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CA3921A-B794-A941-824A-F12F24D5BCB7}"/>
                </a:ext>
              </a:extLst>
            </p:cNvPr>
            <p:cNvSpPr/>
            <p:nvPr/>
          </p:nvSpPr>
          <p:spPr>
            <a:xfrm>
              <a:off x="7461768" y="3364687"/>
              <a:ext cx="821411" cy="821411"/>
            </a:xfrm>
            <a:prstGeom prst="ellipse">
              <a:avLst/>
            </a:prstGeom>
            <a:gradFill flip="none" rotWithShape="1">
              <a:gsLst>
                <a:gs pos="0">
                  <a:srgbClr val="DA6474"/>
                </a:gs>
                <a:gs pos="99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900">
                <a:solidFill>
                  <a:prstClr val="white"/>
                </a:solidFill>
                <a:latin typeface="阿里巴巴普惠体 M" panose="00020600040101010101" pitchFamily="18" charset="-122"/>
                <a:ea typeface="等线" panose="0201060003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5749EB6-0384-A84E-B6E2-866606C62C5B}"/>
                </a:ext>
              </a:extLst>
            </p:cNvPr>
            <p:cNvSpPr/>
            <p:nvPr/>
          </p:nvSpPr>
          <p:spPr>
            <a:xfrm>
              <a:off x="8001626" y="3364687"/>
              <a:ext cx="821411" cy="821411"/>
            </a:xfrm>
            <a:prstGeom prst="ellipse">
              <a:avLst/>
            </a:prstGeom>
            <a:gradFill flip="none" rotWithShape="1">
              <a:gsLst>
                <a:gs pos="0">
                  <a:srgbClr val="1DCBC6"/>
                </a:gs>
                <a:gs pos="99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900">
                <a:solidFill>
                  <a:prstClr val="white"/>
                </a:solidFill>
                <a:latin typeface="阿里巴巴普惠体 M" panose="00020600040101010101" pitchFamily="18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49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14301D9-B9EA-B940-9A44-70E21C1A8CBA}"/>
              </a:ext>
            </a:extLst>
          </p:cNvPr>
          <p:cNvSpPr txBox="1"/>
          <p:nvPr/>
        </p:nvSpPr>
        <p:spPr>
          <a:xfrm>
            <a:off x="2912801" y="602123"/>
            <a:ext cx="6366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为什么集成 </a:t>
            </a:r>
            <a:r>
              <a:rPr kumimoji="1" lang="en-US" altLang="zh-CN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Apache</a:t>
            </a:r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Paimon</a:t>
            </a:r>
            <a:endParaRPr kumimoji="1" lang="en-US" altLang="zh-CN" sz="36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93641A-3581-D14E-9179-2D357E0CD70D}"/>
              </a:ext>
            </a:extLst>
          </p:cNvPr>
          <p:cNvSpPr txBox="1"/>
          <p:nvPr/>
        </p:nvSpPr>
        <p:spPr>
          <a:xfrm>
            <a:off x="8188090" y="2130373"/>
            <a:ext cx="3043790" cy="404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部分列更新：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大表打宽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ts val="4500"/>
              </a:lnSpc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CDC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生成：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流批链路统一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ts val="4500"/>
              </a:lnSpc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LSM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结构：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更高效的日志去重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开箱即用体验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C2B643A-C88F-5040-B1FE-66A23A59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71" y="1957607"/>
            <a:ext cx="6366398" cy="44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38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14301D9-B9EA-B940-9A44-70E21C1A8CBA}"/>
              </a:ext>
            </a:extLst>
          </p:cNvPr>
          <p:cNvSpPr txBox="1"/>
          <p:nvPr/>
        </p:nvSpPr>
        <p:spPr>
          <a:xfrm>
            <a:off x="2912801" y="602123"/>
            <a:ext cx="6366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Paimon</a:t>
            </a:r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1" lang="en-US" altLang="zh-CN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Catalog</a:t>
            </a:r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管理</a:t>
            </a:r>
            <a:endParaRPr kumimoji="1" lang="en-US" altLang="zh-CN" sz="36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CC5703-3A74-C94B-8FEA-28817A45DCC7}"/>
              </a:ext>
            </a:extLst>
          </p:cNvPr>
          <p:cNvSpPr txBox="1"/>
          <p:nvPr/>
        </p:nvSpPr>
        <p:spPr>
          <a:xfrm>
            <a:off x="8398153" y="1849100"/>
            <a:ext cx="3379510" cy="347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4500"/>
              </a:lnSpc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External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Catalog:</a:t>
            </a: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Filesystem</a:t>
            </a: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Hive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Metastore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ts val="4500"/>
              </a:lnSpc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Ongoing:</a:t>
            </a: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Flink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Catalog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Store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EDFCE0-9C31-3B41-A797-E1E9B1D53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549830"/>
            <a:ext cx="8001001" cy="435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1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14301D9-B9EA-B940-9A44-70E21C1A8CBA}"/>
              </a:ext>
            </a:extLst>
          </p:cNvPr>
          <p:cNvSpPr txBox="1"/>
          <p:nvPr/>
        </p:nvSpPr>
        <p:spPr>
          <a:xfrm>
            <a:off x="2912801" y="602123"/>
            <a:ext cx="6366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SQL</a:t>
            </a:r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支持</a:t>
            </a:r>
            <a:endParaRPr kumimoji="1" lang="en-US" altLang="zh-CN" sz="36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A2DBA4-3BD8-E54F-9DB8-99659ECDC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774883"/>
            <a:ext cx="7883611" cy="42830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98EE3E4-0133-0C49-9FE4-F40C31A655E1}"/>
              </a:ext>
            </a:extLst>
          </p:cNvPr>
          <p:cNvSpPr txBox="1"/>
          <p:nvPr/>
        </p:nvSpPr>
        <p:spPr>
          <a:xfrm>
            <a:off x="8398153" y="1849100"/>
            <a:ext cx="3379510" cy="347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4500"/>
              </a:lnSpc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Backend:</a:t>
            </a: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</a:t>
            </a: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Kyuubi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ts val="4500"/>
              </a:lnSpc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Ongoing:</a:t>
            </a: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Flink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0878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14301D9-B9EA-B940-9A44-70E21C1A8CBA}"/>
              </a:ext>
            </a:extLst>
          </p:cNvPr>
          <p:cNvSpPr txBox="1"/>
          <p:nvPr/>
        </p:nvSpPr>
        <p:spPr>
          <a:xfrm>
            <a:off x="2912801" y="602123"/>
            <a:ext cx="6366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查看表详情</a:t>
            </a:r>
            <a:endParaRPr kumimoji="1" lang="en-US" altLang="zh-CN" sz="36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1D6606-C40A-D24D-ADBA-D0061011D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676816"/>
            <a:ext cx="8086115" cy="43525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AC2EE98-05B2-414B-81CA-7DD9431DD84F}"/>
              </a:ext>
            </a:extLst>
          </p:cNvPr>
          <p:cNvSpPr txBox="1"/>
          <p:nvPr/>
        </p:nvSpPr>
        <p:spPr>
          <a:xfrm>
            <a:off x="8500452" y="2534900"/>
            <a:ext cx="3379510" cy="2317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Schema</a:t>
            </a: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Files</a:t>
            </a: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Snapshots</a:t>
            </a: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DDL</a:t>
            </a:r>
          </a:p>
        </p:txBody>
      </p:sp>
    </p:spTree>
    <p:extLst>
      <p:ext uri="{BB962C8B-B14F-4D97-AF65-F5344CB8AC3E}">
        <p14:creationId xmlns:p14="http://schemas.microsoft.com/office/powerpoint/2010/main" val="342799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22A9579A-67E7-5245-95A6-CDF45291745F}"/>
              </a:ext>
            </a:extLst>
          </p:cNvPr>
          <p:cNvGrpSpPr/>
          <p:nvPr/>
        </p:nvGrpSpPr>
        <p:grpSpPr>
          <a:xfrm>
            <a:off x="4314053" y="1443961"/>
            <a:ext cx="3563894" cy="777155"/>
            <a:chOff x="1571480" y="2922104"/>
            <a:chExt cx="3563894" cy="777155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6852867-D875-1841-B9F7-F334C34BA17B}"/>
                </a:ext>
              </a:extLst>
            </p:cNvPr>
            <p:cNvSpPr txBox="1"/>
            <p:nvPr/>
          </p:nvSpPr>
          <p:spPr>
            <a:xfrm>
              <a:off x="1571480" y="2922104"/>
              <a:ext cx="8162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DA6474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01</a:t>
              </a:r>
              <a:endParaRPr kumimoji="1" lang="zh-CN" altLang="en-US" sz="4000" b="1" dirty="0">
                <a:solidFill>
                  <a:srgbClr val="DA6474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C2934C0-A95B-5148-A2BB-A465AD36A82B}"/>
                </a:ext>
              </a:extLst>
            </p:cNvPr>
            <p:cNvSpPr txBox="1"/>
            <p:nvPr/>
          </p:nvSpPr>
          <p:spPr>
            <a:xfrm>
              <a:off x="2180143" y="3045214"/>
              <a:ext cx="29552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b="1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网易湖仓建设背景</a:t>
              </a:r>
            </a:p>
          </p:txBody>
        </p: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0036A9E3-FDF2-5A4F-8B42-3693C3FBF3D0}"/>
                </a:ext>
              </a:extLst>
            </p:cNvPr>
            <p:cNvCxnSpPr>
              <a:cxnSpLocks/>
            </p:cNvCxnSpPr>
            <p:nvPr/>
          </p:nvCxnSpPr>
          <p:spPr>
            <a:xfrm>
              <a:off x="1830235" y="3699259"/>
              <a:ext cx="298736" cy="0"/>
            </a:xfrm>
            <a:prstGeom prst="line">
              <a:avLst/>
            </a:prstGeom>
            <a:ln w="25400">
              <a:solidFill>
                <a:srgbClr val="DA64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C8B193E-86BE-CD41-AD73-925E542A3D19}"/>
              </a:ext>
            </a:extLst>
          </p:cNvPr>
          <p:cNvGrpSpPr/>
          <p:nvPr/>
        </p:nvGrpSpPr>
        <p:grpSpPr>
          <a:xfrm>
            <a:off x="4314051" y="2594402"/>
            <a:ext cx="4342431" cy="777155"/>
            <a:chOff x="1571480" y="2922104"/>
            <a:chExt cx="4342431" cy="777155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DF722E6-1081-DE4A-8787-082845F3112E}"/>
                </a:ext>
              </a:extLst>
            </p:cNvPr>
            <p:cNvSpPr txBox="1"/>
            <p:nvPr/>
          </p:nvSpPr>
          <p:spPr>
            <a:xfrm>
              <a:off x="1571480" y="2922104"/>
              <a:ext cx="8162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DA6474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02</a:t>
              </a:r>
              <a:endParaRPr kumimoji="1" lang="zh-CN" altLang="en-US" sz="4000" b="1" dirty="0">
                <a:solidFill>
                  <a:srgbClr val="DA6474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473FD87-BA87-2C43-8D65-EC73D0EC6E32}"/>
                </a:ext>
              </a:extLst>
            </p:cNvPr>
            <p:cNvSpPr txBox="1"/>
            <p:nvPr/>
          </p:nvSpPr>
          <p:spPr>
            <a:xfrm>
              <a:off x="1978905" y="3045214"/>
              <a:ext cx="3935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b="1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湖仓管理系统</a:t>
              </a:r>
              <a:r>
                <a:rPr kumimoji="1" lang="en-US" altLang="zh-CN" sz="2400" b="1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-</a:t>
              </a:r>
              <a:r>
                <a:rPr kumimoji="1" lang="en-US" altLang="zh-CN" sz="2400" b="1" dirty="0" err="1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Amoro</a:t>
              </a:r>
              <a:endParaRPr kumimoji="1" lang="zh-CN" altLang="en-US" sz="24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E34E0F1B-0C2F-4342-9828-3C95557E00DA}"/>
                </a:ext>
              </a:extLst>
            </p:cNvPr>
            <p:cNvCxnSpPr>
              <a:cxnSpLocks/>
            </p:cNvCxnSpPr>
            <p:nvPr/>
          </p:nvCxnSpPr>
          <p:spPr>
            <a:xfrm>
              <a:off x="1830235" y="3699259"/>
              <a:ext cx="298736" cy="0"/>
            </a:xfrm>
            <a:prstGeom prst="line">
              <a:avLst/>
            </a:prstGeom>
            <a:ln w="25400">
              <a:solidFill>
                <a:srgbClr val="DA64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DED53C2-A464-D44A-8532-D5AC37C561C3}"/>
              </a:ext>
            </a:extLst>
          </p:cNvPr>
          <p:cNvGrpSpPr/>
          <p:nvPr/>
        </p:nvGrpSpPr>
        <p:grpSpPr>
          <a:xfrm>
            <a:off x="4191971" y="3671659"/>
            <a:ext cx="5969978" cy="954107"/>
            <a:chOff x="1571480" y="2922104"/>
            <a:chExt cx="4342431" cy="954107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9C91662-F377-594E-AB4A-869AC469720C}"/>
                </a:ext>
              </a:extLst>
            </p:cNvPr>
            <p:cNvSpPr txBox="1"/>
            <p:nvPr/>
          </p:nvSpPr>
          <p:spPr>
            <a:xfrm>
              <a:off x="1571480" y="2922104"/>
              <a:ext cx="8162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DA6474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03</a:t>
              </a:r>
              <a:endParaRPr kumimoji="1" lang="zh-CN" altLang="en-US" sz="4000" b="1" dirty="0">
                <a:solidFill>
                  <a:srgbClr val="DA6474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4B1F2E1-5E07-1A43-9B11-1736BC21F1E9}"/>
                </a:ext>
              </a:extLst>
            </p:cNvPr>
            <p:cNvSpPr txBox="1"/>
            <p:nvPr/>
          </p:nvSpPr>
          <p:spPr>
            <a:xfrm>
              <a:off x="1919878" y="3045214"/>
              <a:ext cx="39940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1" dirty="0" err="1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Amoro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 集成 </a:t>
              </a:r>
              <a:r>
                <a:rPr kumimoji="1" lang="en-US" altLang="zh-CN" sz="2400" b="1" dirty="0" err="1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Paimon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 及业务实践</a:t>
              </a:r>
            </a:p>
          </p:txBody>
        </p: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ABBED749-BC22-6B42-9DB8-DF5D2AA60BDD}"/>
                </a:ext>
              </a:extLst>
            </p:cNvPr>
            <p:cNvCxnSpPr>
              <a:cxnSpLocks/>
            </p:cNvCxnSpPr>
            <p:nvPr/>
          </p:nvCxnSpPr>
          <p:spPr>
            <a:xfrm>
              <a:off x="1830235" y="3699259"/>
              <a:ext cx="298736" cy="0"/>
            </a:xfrm>
            <a:prstGeom prst="line">
              <a:avLst/>
            </a:prstGeom>
            <a:ln w="25400">
              <a:solidFill>
                <a:srgbClr val="DA64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4E89CB-BA24-B242-A608-570E61218C7E}"/>
              </a:ext>
            </a:extLst>
          </p:cNvPr>
          <p:cNvGrpSpPr/>
          <p:nvPr/>
        </p:nvGrpSpPr>
        <p:grpSpPr>
          <a:xfrm>
            <a:off x="4191971" y="4673835"/>
            <a:ext cx="4144310" cy="777155"/>
            <a:chOff x="4192598" y="5259493"/>
            <a:chExt cx="4144310" cy="777155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F71CE98F-77CE-B249-AC1E-8DE53361689E}"/>
                </a:ext>
              </a:extLst>
            </p:cNvPr>
            <p:cNvGrpSpPr/>
            <p:nvPr/>
          </p:nvGrpSpPr>
          <p:grpSpPr>
            <a:xfrm>
              <a:off x="4192598" y="5259493"/>
              <a:ext cx="4144310" cy="707886"/>
              <a:chOff x="4192598" y="5259493"/>
              <a:chExt cx="4144310" cy="707886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789F6DF-9B4D-3745-84C0-6D8441D5CB3C}"/>
                  </a:ext>
                </a:extLst>
              </p:cNvPr>
              <p:cNvSpPr txBox="1"/>
              <p:nvPr/>
            </p:nvSpPr>
            <p:spPr>
              <a:xfrm>
                <a:off x="4314678" y="5259493"/>
                <a:ext cx="8162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rgbClr val="DA6474"/>
                    </a:solidFill>
                    <a:latin typeface="阿里巴巴普惠体 B" panose="00020600040101010101" pitchFamily="18" charset="-122"/>
                    <a:ea typeface="阿里巴巴普惠体 B" panose="00020600040101010101" pitchFamily="18" charset="-122"/>
                    <a:cs typeface="阿里巴巴普惠体 B" panose="00020600040101010101" pitchFamily="18" charset="-122"/>
                  </a:rPr>
                  <a:t>04</a:t>
                </a:r>
                <a:endParaRPr kumimoji="1" lang="zh-CN" altLang="en-US" sz="4000" b="1" dirty="0">
                  <a:solidFill>
                    <a:srgbClr val="DA6474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E83928E-DCAF-7145-96DD-0ECA1FF5CBCA}"/>
                  </a:ext>
                </a:extLst>
              </p:cNvPr>
              <p:cNvSpPr txBox="1"/>
              <p:nvPr/>
            </p:nvSpPr>
            <p:spPr>
              <a:xfrm>
                <a:off x="4192598" y="5381510"/>
                <a:ext cx="41443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400" b="1" dirty="0">
                    <a:solidFill>
                      <a:schemeClr val="bg1"/>
                    </a:solidFill>
                    <a:latin typeface="阿里巴巴普惠体 B" panose="00020600040101010101" pitchFamily="18" charset="-122"/>
                    <a:ea typeface="阿里巴巴普惠体 B" panose="00020600040101010101" pitchFamily="18" charset="-122"/>
                    <a:cs typeface="阿里巴巴普惠体 B" panose="00020600040101010101" pitchFamily="18" charset="-122"/>
                  </a:rPr>
                  <a:t>总结与未来规划</a:t>
                </a:r>
              </a:p>
            </p:txBody>
          </p:sp>
        </p:grp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823BFA4D-3321-C046-AEB0-3EE51A7C28DC}"/>
                </a:ext>
              </a:extLst>
            </p:cNvPr>
            <p:cNvCxnSpPr>
              <a:cxnSpLocks/>
            </p:cNvCxnSpPr>
            <p:nvPr/>
          </p:nvCxnSpPr>
          <p:spPr>
            <a:xfrm>
              <a:off x="4573434" y="6036648"/>
              <a:ext cx="298736" cy="0"/>
            </a:xfrm>
            <a:prstGeom prst="line">
              <a:avLst/>
            </a:prstGeom>
            <a:ln w="25400">
              <a:solidFill>
                <a:srgbClr val="DA64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B9AF912-2444-0848-A7C4-6BF834B24C2A}"/>
              </a:ext>
            </a:extLst>
          </p:cNvPr>
          <p:cNvSpPr txBox="1"/>
          <p:nvPr/>
        </p:nvSpPr>
        <p:spPr>
          <a:xfrm>
            <a:off x="1643269" y="307505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dirty="0">
                <a:solidFill>
                  <a:schemeClr val="bg1"/>
                </a:solidFill>
                <a:ea typeface="阿里巴巴普惠体 B" panose="00020600040101010101" pitchFamily="18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935308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14301D9-B9EA-B940-9A44-70E21C1A8CBA}"/>
              </a:ext>
            </a:extLst>
          </p:cNvPr>
          <p:cNvSpPr txBox="1"/>
          <p:nvPr/>
        </p:nvSpPr>
        <p:spPr>
          <a:xfrm>
            <a:off x="2912801" y="602123"/>
            <a:ext cx="6366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Compaction</a:t>
            </a:r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管理</a:t>
            </a:r>
            <a:endParaRPr kumimoji="1" lang="en-US" altLang="zh-CN" sz="36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8CF536-8726-7A45-914E-C3BAB1E98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4" y="1883703"/>
            <a:ext cx="8061405" cy="437217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10B2721-65B7-3F4F-A6AB-9B68D35E6B9F}"/>
              </a:ext>
            </a:extLst>
          </p:cNvPr>
          <p:cNvSpPr txBox="1"/>
          <p:nvPr/>
        </p:nvSpPr>
        <p:spPr>
          <a:xfrm>
            <a:off x="8398152" y="1849100"/>
            <a:ext cx="3793847" cy="347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Support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all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compaction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type</a:t>
            </a: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ts val="4500"/>
              </a:lnSpc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Ongoing:</a:t>
            </a: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Dedicated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compaction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job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3768041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>
            <a:extLst>
              <a:ext uri="{FF2B5EF4-FFF2-40B4-BE49-F238E27FC236}">
                <a16:creationId xmlns:a16="http://schemas.microsoft.com/office/drawing/2014/main" id="{744CA0C2-44DF-E244-B20A-6098413C1D3A}"/>
              </a:ext>
            </a:extLst>
          </p:cNvPr>
          <p:cNvSpPr/>
          <p:nvPr/>
        </p:nvSpPr>
        <p:spPr>
          <a:xfrm>
            <a:off x="637312" y="2074347"/>
            <a:ext cx="8641887" cy="4181530"/>
          </a:xfrm>
          <a:prstGeom prst="roundRect">
            <a:avLst>
              <a:gd name="adj" fmla="val 60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513691-E7CE-D34B-BE82-38BEA15663B6}"/>
              </a:ext>
            </a:extLst>
          </p:cNvPr>
          <p:cNvSpPr txBox="1"/>
          <p:nvPr/>
        </p:nvSpPr>
        <p:spPr>
          <a:xfrm>
            <a:off x="2912801" y="602123"/>
            <a:ext cx="6366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Amoro</a:t>
            </a:r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1" lang="en-US" altLang="zh-CN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+</a:t>
            </a:r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Paimon</a:t>
            </a:r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业务实践</a:t>
            </a:r>
            <a:endParaRPr kumimoji="1" lang="en-US" altLang="zh-CN" sz="36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711573-A124-6842-A98B-67A50FA28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43" y="2314910"/>
            <a:ext cx="8093846" cy="364372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45E97DB-A957-D440-A758-6F00399BB46B}"/>
              </a:ext>
            </a:extLst>
          </p:cNvPr>
          <p:cNvSpPr txBox="1"/>
          <p:nvPr/>
        </p:nvSpPr>
        <p:spPr>
          <a:xfrm>
            <a:off x="9574930" y="3242893"/>
            <a:ext cx="2387278" cy="116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网易传媒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算法业务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101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A02C2560-AD4B-4942-889C-CBD694495344}"/>
              </a:ext>
            </a:extLst>
          </p:cNvPr>
          <p:cNvSpPr/>
          <p:nvPr/>
        </p:nvSpPr>
        <p:spPr>
          <a:xfrm>
            <a:off x="662341" y="2164081"/>
            <a:ext cx="8616858" cy="3825240"/>
          </a:xfrm>
          <a:prstGeom prst="roundRect">
            <a:avLst>
              <a:gd name="adj" fmla="val 60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CB31F8-93A8-A344-8C1C-092D9BE56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42" y="2406968"/>
            <a:ext cx="8176171" cy="342258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FB51A99-AB0F-F54D-A3C6-20207C51AEFE}"/>
              </a:ext>
            </a:extLst>
          </p:cNvPr>
          <p:cNvSpPr txBox="1"/>
          <p:nvPr/>
        </p:nvSpPr>
        <p:spPr>
          <a:xfrm>
            <a:off x="2912801" y="602123"/>
            <a:ext cx="6366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基于 </a:t>
            </a:r>
            <a:r>
              <a:rPr kumimoji="1" lang="en-US" altLang="zh-CN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Hive</a:t>
            </a:r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1" lang="en-US" altLang="zh-CN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+</a:t>
            </a:r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1" lang="en-US" altLang="zh-CN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Spark</a:t>
            </a:r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的流程</a:t>
            </a:r>
            <a:endParaRPr kumimoji="1" lang="en-US" altLang="zh-CN" sz="36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DAB289-29E8-A046-B459-4374523CFC0C}"/>
              </a:ext>
            </a:extLst>
          </p:cNvPr>
          <p:cNvSpPr txBox="1"/>
          <p:nvPr/>
        </p:nvSpPr>
        <p:spPr>
          <a:xfrm>
            <a:off x="9178874" y="3532137"/>
            <a:ext cx="2683009" cy="586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调度间隔：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小时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1611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B5C691EF-9618-0142-B88E-656D4B9A24AA}"/>
              </a:ext>
            </a:extLst>
          </p:cNvPr>
          <p:cNvSpPr/>
          <p:nvPr/>
        </p:nvSpPr>
        <p:spPr>
          <a:xfrm>
            <a:off x="573386" y="2247757"/>
            <a:ext cx="8819132" cy="3924443"/>
          </a:xfrm>
          <a:prstGeom prst="roundRect">
            <a:avLst>
              <a:gd name="adj" fmla="val 60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68BEB1-B3D3-CA4A-9200-AC9C46801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23" y="2441431"/>
            <a:ext cx="8250672" cy="346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8CA7D3F-617A-D440-BB30-1A185B683AA7}"/>
              </a:ext>
            </a:extLst>
          </p:cNvPr>
          <p:cNvSpPr txBox="1"/>
          <p:nvPr/>
        </p:nvSpPr>
        <p:spPr>
          <a:xfrm>
            <a:off x="2912801" y="602123"/>
            <a:ext cx="6366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基于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Paimon</a:t>
            </a:r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1" lang="en-US" altLang="zh-CN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+</a:t>
            </a:r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Flink</a:t>
            </a:r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的流程</a:t>
            </a:r>
            <a:endParaRPr kumimoji="1" lang="en-US" altLang="zh-CN" sz="36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528487-1E80-D641-A8AC-F79A980F4334}"/>
              </a:ext>
            </a:extLst>
          </p:cNvPr>
          <p:cNvSpPr txBox="1"/>
          <p:nvPr/>
        </p:nvSpPr>
        <p:spPr>
          <a:xfrm>
            <a:off x="9111395" y="3014459"/>
            <a:ext cx="2867245" cy="2894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数据延迟：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小时到分钟级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数据链路：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两层减少到一层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ts val="4500"/>
              </a:lnSpc>
            </a:pP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4856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3880FC9-C210-5549-98A2-8B60600CB414}"/>
              </a:ext>
            </a:extLst>
          </p:cNvPr>
          <p:cNvGrpSpPr/>
          <p:nvPr/>
        </p:nvGrpSpPr>
        <p:grpSpPr>
          <a:xfrm>
            <a:off x="4039140" y="3754690"/>
            <a:ext cx="7205508" cy="397181"/>
            <a:chOff x="12731355" y="3031012"/>
            <a:chExt cx="6915969" cy="394002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6F6D3E9A-4B48-314B-BCAB-B2C378E5B8B6}"/>
                </a:ext>
              </a:extLst>
            </p:cNvPr>
            <p:cNvSpPr/>
            <p:nvPr/>
          </p:nvSpPr>
          <p:spPr>
            <a:xfrm flipV="1">
              <a:off x="15318392" y="3031012"/>
              <a:ext cx="4328932" cy="173620"/>
            </a:xfrm>
            <a:prstGeom prst="parallelogram">
              <a:avLst>
                <a:gd name="adj" fmla="val 74156"/>
              </a:avLst>
            </a:prstGeom>
            <a:gradFill flip="none" rotWithShape="1">
              <a:gsLst>
                <a:gs pos="100000">
                  <a:srgbClr val="DA6474"/>
                </a:gs>
                <a:gs pos="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195D931F-9943-834D-B07E-9D57D35DA656}"/>
                </a:ext>
              </a:extLst>
            </p:cNvPr>
            <p:cNvSpPr/>
            <p:nvPr/>
          </p:nvSpPr>
          <p:spPr>
            <a:xfrm flipV="1">
              <a:off x="12731355" y="3337510"/>
              <a:ext cx="4176530" cy="87504"/>
            </a:xfrm>
            <a:prstGeom prst="parallelogram">
              <a:avLst>
                <a:gd name="adj" fmla="val 73085"/>
              </a:avLst>
            </a:prstGeom>
            <a:gradFill flip="none" rotWithShape="1">
              <a:gsLst>
                <a:gs pos="0">
                  <a:schemeClr val="tx1"/>
                </a:gs>
                <a:gs pos="99000">
                  <a:srgbClr val="1DCBC6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4DF87EB3-77EF-5A46-9E50-370F913270CD}"/>
              </a:ext>
            </a:extLst>
          </p:cNvPr>
          <p:cNvSpPr txBox="1"/>
          <p:nvPr/>
        </p:nvSpPr>
        <p:spPr>
          <a:xfrm>
            <a:off x="2990469" y="2942818"/>
            <a:ext cx="1133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04</a:t>
            </a:r>
            <a:endParaRPr kumimoji="1" lang="zh-CN" altLang="en-US" sz="6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C8494C-DDBB-5644-90B5-4FCCE9A832DE}"/>
              </a:ext>
            </a:extLst>
          </p:cNvPr>
          <p:cNvSpPr txBox="1"/>
          <p:nvPr/>
        </p:nvSpPr>
        <p:spPr>
          <a:xfrm>
            <a:off x="4207589" y="3073593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总结与未来规划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EC2C1BE-512B-8F4E-A971-3B8A966E8D86}"/>
              </a:ext>
            </a:extLst>
          </p:cNvPr>
          <p:cNvGrpSpPr/>
          <p:nvPr/>
        </p:nvGrpSpPr>
        <p:grpSpPr>
          <a:xfrm>
            <a:off x="1825851" y="3204203"/>
            <a:ext cx="993904" cy="580281"/>
            <a:chOff x="7461768" y="3364687"/>
            <a:chExt cx="1361269" cy="82141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CA3921A-B794-A941-824A-F12F24D5BCB7}"/>
                </a:ext>
              </a:extLst>
            </p:cNvPr>
            <p:cNvSpPr/>
            <p:nvPr/>
          </p:nvSpPr>
          <p:spPr>
            <a:xfrm>
              <a:off x="7461768" y="3364687"/>
              <a:ext cx="821411" cy="821411"/>
            </a:xfrm>
            <a:prstGeom prst="ellipse">
              <a:avLst/>
            </a:prstGeom>
            <a:gradFill flip="none" rotWithShape="1">
              <a:gsLst>
                <a:gs pos="0">
                  <a:srgbClr val="DA6474"/>
                </a:gs>
                <a:gs pos="99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900">
                <a:solidFill>
                  <a:prstClr val="white"/>
                </a:solidFill>
                <a:latin typeface="阿里巴巴普惠体 M" panose="00020600040101010101" pitchFamily="18" charset="-122"/>
                <a:ea typeface="等线" panose="0201060003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5749EB6-0384-A84E-B6E2-866606C62C5B}"/>
                </a:ext>
              </a:extLst>
            </p:cNvPr>
            <p:cNvSpPr/>
            <p:nvPr/>
          </p:nvSpPr>
          <p:spPr>
            <a:xfrm>
              <a:off x="8001626" y="3364687"/>
              <a:ext cx="821411" cy="821411"/>
            </a:xfrm>
            <a:prstGeom prst="ellipse">
              <a:avLst/>
            </a:prstGeom>
            <a:gradFill flip="none" rotWithShape="1">
              <a:gsLst>
                <a:gs pos="0">
                  <a:srgbClr val="1DCBC6"/>
                </a:gs>
                <a:gs pos="99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900">
                <a:solidFill>
                  <a:prstClr val="white"/>
                </a:solidFill>
                <a:latin typeface="阿里巴巴普惠体 M" panose="00020600040101010101" pitchFamily="18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229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33C5479-FA52-714B-A69E-B27053A0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41912" cy="685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C8339CA-265C-BF45-A7A3-755704276DF9}"/>
              </a:ext>
            </a:extLst>
          </p:cNvPr>
          <p:cNvSpPr txBox="1"/>
          <p:nvPr/>
        </p:nvSpPr>
        <p:spPr>
          <a:xfrm>
            <a:off x="6645263" y="2946506"/>
            <a:ext cx="5260996" cy="234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 err="1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Amoro</a:t>
            </a:r>
            <a:r>
              <a:rPr kumimoji="1" lang="zh-CN" altLang="en-US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是一个构建在 </a:t>
            </a:r>
            <a:r>
              <a:rPr kumimoji="1" lang="en-US" altLang="zh-CN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Apache</a:t>
            </a:r>
            <a:r>
              <a:rPr kumimoji="1" lang="zh-CN" altLang="en-US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Iceberg</a:t>
            </a:r>
            <a:r>
              <a:rPr kumimoji="1" lang="zh-CN" altLang="en-US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/</a:t>
            </a:r>
            <a:r>
              <a:rPr kumimoji="1" lang="zh-CN" altLang="en-US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Apache</a:t>
            </a:r>
            <a:r>
              <a:rPr kumimoji="1" lang="zh-CN" altLang="en-US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kumimoji="1" lang="en-US" altLang="zh-CN" sz="2000" dirty="0" err="1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Paimon</a:t>
            </a:r>
            <a:r>
              <a:rPr kumimoji="1" lang="zh-CN" altLang="en-US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等开放数据湖表格式之上的</a:t>
            </a:r>
            <a:r>
              <a:rPr kumimoji="1" lang="zh-CN" altLang="en-US" sz="20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湖仓管理系统</a:t>
            </a:r>
            <a:r>
              <a:rPr kumimoji="1" lang="zh-CN" altLang="en-US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，提供了一套可拔插的数据自优化机制和管理服务，旨在为用户带来</a:t>
            </a:r>
            <a:r>
              <a:rPr kumimoji="1" lang="zh-CN" altLang="en-US" sz="2000" b="1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开箱即用的湖仓使用体验</a:t>
            </a:r>
            <a:r>
              <a:rPr kumimoji="1" lang="zh-CN" altLang="en-US" sz="2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。</a:t>
            </a:r>
            <a:endParaRPr kumimoji="1" lang="en-US" altLang="zh-CN" sz="20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944115D1-AA0D-D741-B196-E9AA47E94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7324" y="1622424"/>
            <a:ext cx="2936875" cy="79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85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6BFE687-4B77-314D-8548-774859128ED8}"/>
              </a:ext>
            </a:extLst>
          </p:cNvPr>
          <p:cNvSpPr txBox="1"/>
          <p:nvPr/>
        </p:nvSpPr>
        <p:spPr>
          <a:xfrm>
            <a:off x="3268139" y="540570"/>
            <a:ext cx="565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Amoro</a:t>
            </a:r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用户</a:t>
            </a:r>
            <a:endParaRPr kumimoji="1" lang="en-US" altLang="zh-CN" sz="36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16EB108-A8E4-204E-8296-2DB5ED122B3B}"/>
              </a:ext>
            </a:extLst>
          </p:cNvPr>
          <p:cNvGrpSpPr/>
          <p:nvPr/>
        </p:nvGrpSpPr>
        <p:grpSpPr>
          <a:xfrm>
            <a:off x="1060716" y="1731310"/>
            <a:ext cx="6764077" cy="4458602"/>
            <a:chOff x="681752" y="1488422"/>
            <a:chExt cx="7100778" cy="4814233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02FF113B-7BA0-3F4A-AA2E-D6224CA5FB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753" y="2708017"/>
              <a:ext cx="1238029" cy="868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4">
              <a:extLst>
                <a:ext uri="{FF2B5EF4-FFF2-40B4-BE49-F238E27FC236}">
                  <a16:creationId xmlns:a16="http://schemas.microsoft.com/office/drawing/2014/main" id="{558ADB9A-A71E-D245-84FF-A33BD93B5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752" y="3984872"/>
              <a:ext cx="2106874" cy="977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6">
              <a:extLst>
                <a:ext uri="{FF2B5EF4-FFF2-40B4-BE49-F238E27FC236}">
                  <a16:creationId xmlns:a16="http://schemas.microsoft.com/office/drawing/2014/main" id="{A9D872FD-47AB-1B47-A6CA-201AD3C5E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4286" y="2704487"/>
              <a:ext cx="1872612" cy="973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8">
              <a:extLst>
                <a:ext uri="{FF2B5EF4-FFF2-40B4-BE49-F238E27FC236}">
                  <a16:creationId xmlns:a16="http://schemas.microsoft.com/office/drawing/2014/main" id="{7110A655-DCD0-DC49-9075-AEF4B4DE5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2383" y="5282429"/>
              <a:ext cx="2794330" cy="96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F13DEB7C-DF7D-6E4B-A8FA-F3B33215D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0384" y="2704989"/>
              <a:ext cx="1112146" cy="1112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A10E97-982A-034D-AFA5-2F7F831085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74" b="25820"/>
            <a:stretch/>
          </p:blipFill>
          <p:spPr bwMode="auto">
            <a:xfrm>
              <a:off x="702791" y="5282429"/>
              <a:ext cx="2581524" cy="96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screenshot-20230824-113038">
              <a:extLst>
                <a:ext uri="{FF2B5EF4-FFF2-40B4-BE49-F238E27FC236}">
                  <a16:creationId xmlns:a16="http://schemas.microsoft.com/office/drawing/2014/main" id="{3719DC82-D740-A542-B838-FBD134C821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9162" y="4005812"/>
              <a:ext cx="2703368" cy="921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图片">
              <a:extLst>
                <a:ext uri="{FF2B5EF4-FFF2-40B4-BE49-F238E27FC236}">
                  <a16:creationId xmlns:a16="http://schemas.microsoft.com/office/drawing/2014/main" id="{3B39D403-2FC7-8A48-BBF3-E83A94C88E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28"/>
            <a:stretch/>
          </p:blipFill>
          <p:spPr bwMode="auto">
            <a:xfrm>
              <a:off x="3043151" y="3971360"/>
              <a:ext cx="1766207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0">
              <a:extLst>
                <a:ext uri="{FF2B5EF4-FFF2-40B4-BE49-F238E27FC236}">
                  <a16:creationId xmlns:a16="http://schemas.microsoft.com/office/drawing/2014/main" id="{2043BE43-C85C-7A48-9E0F-833B6E69D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7433" y="5197558"/>
              <a:ext cx="1105097" cy="1105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17648A5D-E0D4-4044-BD52-012401A72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035" y="2705747"/>
              <a:ext cx="1893535" cy="946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E264F4B-3836-8646-AF7E-C89526136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2791" y="1565024"/>
              <a:ext cx="2106875" cy="661325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74157A82-5168-094F-AEE8-958E5EA0B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8836" y="1516907"/>
              <a:ext cx="1248962" cy="868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64BD6EFF-09EA-8B4D-89F4-6F9CF7BB9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358" y="1505367"/>
              <a:ext cx="1507583" cy="942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4">
              <a:extLst>
                <a:ext uri="{FF2B5EF4-FFF2-40B4-BE49-F238E27FC236}">
                  <a16:creationId xmlns:a16="http://schemas.microsoft.com/office/drawing/2014/main" id="{C33E3576-8106-5042-8090-35A90E9EB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0384" y="1488422"/>
              <a:ext cx="1112146" cy="1091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BF4517F2-0755-6947-97FF-B8698FFE2CE5}"/>
              </a:ext>
            </a:extLst>
          </p:cNvPr>
          <p:cNvSpPr txBox="1"/>
          <p:nvPr/>
        </p:nvSpPr>
        <p:spPr>
          <a:xfrm>
            <a:off x="8155773" y="1532535"/>
            <a:ext cx="3667642" cy="357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2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zh-CN" altLang="en-US" sz="2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场景与诉求</a:t>
            </a:r>
            <a:endParaRPr kumimoji="1" lang="en-US" altLang="zh-CN" sz="2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流批一体基础设施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CDC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入湖，自优化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开箱即用的工具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云原生数仓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增量计算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kumimoji="1"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648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6BFE687-4B77-314D-8548-774859128ED8}"/>
              </a:ext>
            </a:extLst>
          </p:cNvPr>
          <p:cNvSpPr txBox="1"/>
          <p:nvPr/>
        </p:nvSpPr>
        <p:spPr>
          <a:xfrm>
            <a:off x="3268139" y="540570"/>
            <a:ext cx="565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Amoro</a:t>
            </a:r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</a:t>
            </a:r>
            <a:r>
              <a:rPr kumimoji="1" lang="en-US" altLang="zh-CN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Roadmap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23A5A52-04A4-A44A-9B4C-EE6CF38E88D9}"/>
              </a:ext>
            </a:extLst>
          </p:cNvPr>
          <p:cNvSpPr txBox="1"/>
          <p:nvPr/>
        </p:nvSpPr>
        <p:spPr>
          <a:xfrm>
            <a:off x="1153589" y="1393582"/>
            <a:ext cx="6098058" cy="492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架构优化：元数据服务与数据相关的服务解耦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完善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Apache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Paimon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集成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集成 </a:t>
            </a:r>
            <a:r>
              <a:rPr kumimoji="1" lang="en-US" altLang="zh-CN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Compation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Job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Terminal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集成 </a:t>
            </a:r>
            <a:r>
              <a:rPr kumimoji="1" lang="en-US" altLang="zh-CN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Flink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engine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自优化计算资源自动伸缩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更多可插拔的能力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扩展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Offline 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优化任务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更多 </a:t>
            </a:r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上的云原生实践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8363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5EBF2C5-D799-5AB7-2CEC-7244F3B4FB57}"/>
              </a:ext>
            </a:extLst>
          </p:cNvPr>
          <p:cNvSpPr txBox="1"/>
          <p:nvPr/>
        </p:nvSpPr>
        <p:spPr>
          <a:xfrm>
            <a:off x="10744200" y="45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DE242B-E703-2342-A0AA-94111B6F8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1" y="4470614"/>
            <a:ext cx="2058774" cy="205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16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3880FC9-C210-5549-98A2-8B60600CB414}"/>
              </a:ext>
            </a:extLst>
          </p:cNvPr>
          <p:cNvGrpSpPr/>
          <p:nvPr/>
        </p:nvGrpSpPr>
        <p:grpSpPr>
          <a:xfrm>
            <a:off x="4039140" y="3754690"/>
            <a:ext cx="7205508" cy="397181"/>
            <a:chOff x="12731355" y="3031012"/>
            <a:chExt cx="6915969" cy="394002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6F6D3E9A-4B48-314B-BCAB-B2C378E5B8B6}"/>
                </a:ext>
              </a:extLst>
            </p:cNvPr>
            <p:cNvSpPr/>
            <p:nvPr/>
          </p:nvSpPr>
          <p:spPr>
            <a:xfrm flipV="1">
              <a:off x="15318392" y="3031012"/>
              <a:ext cx="4328932" cy="173620"/>
            </a:xfrm>
            <a:prstGeom prst="parallelogram">
              <a:avLst>
                <a:gd name="adj" fmla="val 74156"/>
              </a:avLst>
            </a:prstGeom>
            <a:gradFill flip="none" rotWithShape="1">
              <a:gsLst>
                <a:gs pos="100000">
                  <a:srgbClr val="DA6474"/>
                </a:gs>
                <a:gs pos="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195D931F-9943-834D-B07E-9D57D35DA656}"/>
                </a:ext>
              </a:extLst>
            </p:cNvPr>
            <p:cNvSpPr/>
            <p:nvPr/>
          </p:nvSpPr>
          <p:spPr>
            <a:xfrm flipV="1">
              <a:off x="12731355" y="3337510"/>
              <a:ext cx="4176530" cy="87504"/>
            </a:xfrm>
            <a:prstGeom prst="parallelogram">
              <a:avLst>
                <a:gd name="adj" fmla="val 73085"/>
              </a:avLst>
            </a:prstGeom>
            <a:gradFill flip="none" rotWithShape="1">
              <a:gsLst>
                <a:gs pos="0">
                  <a:schemeClr val="tx1"/>
                </a:gs>
                <a:gs pos="99000">
                  <a:srgbClr val="1DCBC6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4DF87EB3-77EF-5A46-9E50-370F913270CD}"/>
              </a:ext>
            </a:extLst>
          </p:cNvPr>
          <p:cNvSpPr txBox="1"/>
          <p:nvPr/>
        </p:nvSpPr>
        <p:spPr>
          <a:xfrm>
            <a:off x="3000347" y="2942818"/>
            <a:ext cx="11138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01</a:t>
            </a:r>
            <a:endParaRPr kumimoji="1" lang="zh-CN" altLang="en-US" sz="6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C8494C-DDBB-5644-90B5-4FCCE9A832DE}"/>
              </a:ext>
            </a:extLst>
          </p:cNvPr>
          <p:cNvSpPr txBox="1"/>
          <p:nvPr/>
        </p:nvSpPr>
        <p:spPr>
          <a:xfrm>
            <a:off x="4207589" y="3073593"/>
            <a:ext cx="52052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网易湖仓建设背景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EC2C1BE-512B-8F4E-A971-3B8A966E8D86}"/>
              </a:ext>
            </a:extLst>
          </p:cNvPr>
          <p:cNvGrpSpPr/>
          <p:nvPr/>
        </p:nvGrpSpPr>
        <p:grpSpPr>
          <a:xfrm>
            <a:off x="1825851" y="3204203"/>
            <a:ext cx="993904" cy="580281"/>
            <a:chOff x="7461768" y="3364687"/>
            <a:chExt cx="1361269" cy="82141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CA3921A-B794-A941-824A-F12F24D5BCB7}"/>
                </a:ext>
              </a:extLst>
            </p:cNvPr>
            <p:cNvSpPr/>
            <p:nvPr/>
          </p:nvSpPr>
          <p:spPr>
            <a:xfrm>
              <a:off x="7461768" y="3364687"/>
              <a:ext cx="821411" cy="821411"/>
            </a:xfrm>
            <a:prstGeom prst="ellipse">
              <a:avLst/>
            </a:prstGeom>
            <a:gradFill flip="none" rotWithShape="1">
              <a:gsLst>
                <a:gs pos="0">
                  <a:srgbClr val="DA6474"/>
                </a:gs>
                <a:gs pos="99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900">
                <a:solidFill>
                  <a:prstClr val="white"/>
                </a:solidFill>
                <a:latin typeface="阿里巴巴普惠体 M" panose="00020600040101010101" pitchFamily="18" charset="-122"/>
                <a:ea typeface="等线" panose="0201060003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5749EB6-0384-A84E-B6E2-866606C62C5B}"/>
                </a:ext>
              </a:extLst>
            </p:cNvPr>
            <p:cNvSpPr/>
            <p:nvPr/>
          </p:nvSpPr>
          <p:spPr>
            <a:xfrm>
              <a:off x="8001626" y="3364687"/>
              <a:ext cx="821411" cy="821411"/>
            </a:xfrm>
            <a:prstGeom prst="ellipse">
              <a:avLst/>
            </a:prstGeom>
            <a:gradFill flip="none" rotWithShape="1">
              <a:gsLst>
                <a:gs pos="0">
                  <a:srgbClr val="1DCBC6"/>
                </a:gs>
                <a:gs pos="99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900">
                <a:solidFill>
                  <a:prstClr val="white"/>
                </a:solidFill>
                <a:latin typeface="阿里巴巴普惠体 M" panose="00020600040101010101" pitchFamily="18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453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73B919F-6ECA-A446-ABB6-524D6C817810}"/>
              </a:ext>
            </a:extLst>
          </p:cNvPr>
          <p:cNvSpPr txBox="1"/>
          <p:nvPr/>
        </p:nvSpPr>
        <p:spPr>
          <a:xfrm>
            <a:off x="4263759" y="620713"/>
            <a:ext cx="3855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流批割裂的现状</a:t>
            </a:r>
            <a:endParaRPr kumimoji="1" lang="en-US" altLang="zh-CN" sz="36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7A3ADBD6-F62D-A245-A37E-D81204B36BC8}"/>
              </a:ext>
            </a:extLst>
          </p:cNvPr>
          <p:cNvGrpSpPr/>
          <p:nvPr/>
        </p:nvGrpSpPr>
        <p:grpSpPr>
          <a:xfrm>
            <a:off x="1101468" y="1597414"/>
            <a:ext cx="9539207" cy="4478042"/>
            <a:chOff x="1101468" y="1597414"/>
            <a:chExt cx="9539207" cy="4478042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8573820C-FE88-274F-99C6-427125EFCB71}"/>
                </a:ext>
              </a:extLst>
            </p:cNvPr>
            <p:cNvSpPr txBox="1"/>
            <p:nvPr/>
          </p:nvSpPr>
          <p:spPr>
            <a:xfrm>
              <a:off x="3490479" y="4312690"/>
              <a:ext cx="16882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flink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81" name="直线箭头连接符 80">
              <a:extLst>
                <a:ext uri="{FF2B5EF4-FFF2-40B4-BE49-F238E27FC236}">
                  <a16:creationId xmlns:a16="http://schemas.microsoft.com/office/drawing/2014/main" id="{6CC88E87-77FC-1B43-8BF4-8E8586BCA01D}"/>
                </a:ext>
              </a:extLst>
            </p:cNvPr>
            <p:cNvCxnSpPr>
              <a:cxnSpLocks/>
            </p:cNvCxnSpPr>
            <p:nvPr/>
          </p:nvCxnSpPr>
          <p:spPr>
            <a:xfrm>
              <a:off x="4065080" y="4008279"/>
              <a:ext cx="0" cy="877916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线箭头连接符 81">
              <a:extLst>
                <a:ext uri="{FF2B5EF4-FFF2-40B4-BE49-F238E27FC236}">
                  <a16:creationId xmlns:a16="http://schemas.microsoft.com/office/drawing/2014/main" id="{1078AF0B-C03C-9248-803F-FE53D3DCEB32}"/>
                </a:ext>
              </a:extLst>
            </p:cNvPr>
            <p:cNvCxnSpPr>
              <a:cxnSpLocks/>
              <a:endCxn id="151" idx="1"/>
            </p:cNvCxnSpPr>
            <p:nvPr/>
          </p:nvCxnSpPr>
          <p:spPr>
            <a:xfrm>
              <a:off x="2040013" y="3841749"/>
              <a:ext cx="1163664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C5FDD082-D94F-E945-8A4B-9168A1698A2C}"/>
                </a:ext>
              </a:extLst>
            </p:cNvPr>
            <p:cNvSpPr txBox="1"/>
            <p:nvPr/>
          </p:nvSpPr>
          <p:spPr>
            <a:xfrm>
              <a:off x="8003012" y="3016503"/>
              <a:ext cx="1688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分钟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秒级</a:t>
              </a:r>
              <a:endParaRPr kumimoji="1"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3A60390A-4B9F-204F-8BBA-208F3319E062}"/>
                </a:ext>
              </a:extLst>
            </p:cNvPr>
            <p:cNvGrpSpPr/>
            <p:nvPr/>
          </p:nvGrpSpPr>
          <p:grpSpPr>
            <a:xfrm>
              <a:off x="3203677" y="3670299"/>
              <a:ext cx="1799165" cy="342900"/>
              <a:chOff x="3203677" y="3670299"/>
              <a:chExt cx="1799165" cy="342900"/>
            </a:xfrm>
          </p:grpSpPr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80C8937C-8CDF-8449-B889-888DF3D3161B}"/>
                  </a:ext>
                </a:extLst>
              </p:cNvPr>
              <p:cNvSpPr/>
              <p:nvPr/>
            </p:nvSpPr>
            <p:spPr>
              <a:xfrm>
                <a:off x="3203677" y="3670299"/>
                <a:ext cx="1799164" cy="342900"/>
              </a:xfrm>
              <a:prstGeom prst="rect">
                <a:avLst/>
              </a:prstGeom>
              <a:noFill/>
              <a:ln>
                <a:solidFill>
                  <a:srgbClr val="EBC1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152" name="直线连接符 151">
                <a:extLst>
                  <a:ext uri="{FF2B5EF4-FFF2-40B4-BE49-F238E27FC236}">
                    <a16:creationId xmlns:a16="http://schemas.microsoft.com/office/drawing/2014/main" id="{FAEE585D-BB03-8045-93C6-39C958E0A9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3510" y="3670299"/>
                <a:ext cx="0" cy="342900"/>
              </a:xfrm>
              <a:prstGeom prst="line">
                <a:avLst/>
              </a:prstGeom>
              <a:ln w="12700">
                <a:solidFill>
                  <a:srgbClr val="EBC1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线连接符 152">
                <a:extLst>
                  <a:ext uri="{FF2B5EF4-FFF2-40B4-BE49-F238E27FC236}">
                    <a16:creationId xmlns:a16="http://schemas.microsoft.com/office/drawing/2014/main" id="{3E2DB859-90CC-0B41-9A44-22BBDEA681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677" y="3670299"/>
                <a:ext cx="0" cy="342900"/>
              </a:xfrm>
              <a:prstGeom prst="line">
                <a:avLst/>
              </a:prstGeom>
              <a:ln w="12700">
                <a:solidFill>
                  <a:srgbClr val="EBC1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线连接符 153">
                <a:extLst>
                  <a:ext uri="{FF2B5EF4-FFF2-40B4-BE49-F238E27FC236}">
                    <a16:creationId xmlns:a16="http://schemas.microsoft.com/office/drawing/2014/main" id="{94728D11-B311-DF4C-A9F2-6C97EA2B8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3343" y="3670299"/>
                <a:ext cx="0" cy="342900"/>
              </a:xfrm>
              <a:prstGeom prst="line">
                <a:avLst/>
              </a:prstGeom>
              <a:ln w="12700">
                <a:solidFill>
                  <a:srgbClr val="EBC1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线连接符 154">
                <a:extLst>
                  <a:ext uri="{FF2B5EF4-FFF2-40B4-BE49-F238E27FC236}">
                    <a16:creationId xmlns:a16="http://schemas.microsoft.com/office/drawing/2014/main" id="{19B4968B-D5BD-CA4F-BDCE-95BB7323FC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3176" y="3670299"/>
                <a:ext cx="0" cy="342900"/>
              </a:xfrm>
              <a:prstGeom prst="line">
                <a:avLst/>
              </a:prstGeom>
              <a:ln w="12700">
                <a:solidFill>
                  <a:srgbClr val="EBC1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线连接符 155">
                <a:extLst>
                  <a:ext uri="{FF2B5EF4-FFF2-40B4-BE49-F238E27FC236}">
                    <a16:creationId xmlns:a16="http://schemas.microsoft.com/office/drawing/2014/main" id="{17CA3071-D9E8-1047-BD44-1F542F1573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43009" y="3670299"/>
                <a:ext cx="0" cy="342900"/>
              </a:xfrm>
              <a:prstGeom prst="line">
                <a:avLst/>
              </a:prstGeom>
              <a:ln w="12700">
                <a:solidFill>
                  <a:srgbClr val="EBC1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线连接符 156">
                <a:extLst>
                  <a:ext uri="{FF2B5EF4-FFF2-40B4-BE49-F238E27FC236}">
                    <a16:creationId xmlns:a16="http://schemas.microsoft.com/office/drawing/2014/main" id="{D598EEF7-F564-B443-8CD7-1ADFC163BA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2842" y="3670299"/>
                <a:ext cx="0" cy="342900"/>
              </a:xfrm>
              <a:prstGeom prst="line">
                <a:avLst/>
              </a:prstGeom>
              <a:ln w="12700">
                <a:solidFill>
                  <a:srgbClr val="EBC1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肘形连接符 84">
              <a:extLst>
                <a:ext uri="{FF2B5EF4-FFF2-40B4-BE49-F238E27FC236}">
                  <a16:creationId xmlns:a16="http://schemas.microsoft.com/office/drawing/2014/main" id="{7CFCADC2-DB91-8D45-A797-726F6B0FC841}"/>
                </a:ext>
              </a:extLst>
            </p:cNvPr>
            <p:cNvCxnSpPr>
              <a:cxnSpLocks/>
              <a:stCxn id="151" idx="0"/>
              <a:endCxn id="108" idx="2"/>
            </p:cNvCxnSpPr>
            <p:nvPr/>
          </p:nvCxnSpPr>
          <p:spPr>
            <a:xfrm rot="5400000" flipH="1" flipV="1">
              <a:off x="4365013" y="2640413"/>
              <a:ext cx="768132" cy="1291641"/>
            </a:xfrm>
            <a:prstGeom prst="bentConnector2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圆柱体 85">
              <a:extLst>
                <a:ext uri="{FF2B5EF4-FFF2-40B4-BE49-F238E27FC236}">
                  <a16:creationId xmlns:a16="http://schemas.microsoft.com/office/drawing/2014/main" id="{E7C1E8DD-DC66-2247-A382-A97AE99C4B44}"/>
                </a:ext>
              </a:extLst>
            </p:cNvPr>
            <p:cNvSpPr/>
            <p:nvPr/>
          </p:nvSpPr>
          <p:spPr>
            <a:xfrm>
              <a:off x="7135966" y="2047354"/>
              <a:ext cx="644781" cy="749300"/>
            </a:xfrm>
            <a:prstGeom prst="can">
              <a:avLst/>
            </a:prstGeom>
            <a:solidFill>
              <a:srgbClr val="EBC1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Kudu</a:t>
              </a:r>
              <a:endParaRPr kumimoji="1" lang="zh-CN" altLang="en-US" sz="1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1B548CD1-D0F4-7D4D-9A02-457DAF5E9792}"/>
                </a:ext>
              </a:extLst>
            </p:cNvPr>
            <p:cNvSpPr txBox="1"/>
            <p:nvPr/>
          </p:nvSpPr>
          <p:spPr>
            <a:xfrm>
              <a:off x="3563510" y="3058492"/>
              <a:ext cx="16882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flink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13A4CD11-528D-4948-8A34-490289694471}"/>
                </a:ext>
              </a:extLst>
            </p:cNvPr>
            <p:cNvSpPr txBox="1"/>
            <p:nvPr/>
          </p:nvSpPr>
          <p:spPr>
            <a:xfrm>
              <a:off x="2117791" y="3540201"/>
              <a:ext cx="10035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CDC</a:t>
              </a:r>
              <a:endParaRPr kumimoji="1"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C4BA78CC-68DB-9B48-AE81-BA071838C6E1}"/>
                </a:ext>
              </a:extLst>
            </p:cNvPr>
            <p:cNvGrpSpPr/>
            <p:nvPr/>
          </p:nvGrpSpPr>
          <p:grpSpPr>
            <a:xfrm>
              <a:off x="9470268" y="2074201"/>
              <a:ext cx="1170407" cy="3486696"/>
              <a:chOff x="10010494" y="2002053"/>
              <a:chExt cx="1170407" cy="3486696"/>
            </a:xfrm>
          </p:grpSpPr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ECD34AE9-ECA0-3B4F-A478-AD0F94E1515F}"/>
                  </a:ext>
                </a:extLst>
              </p:cNvPr>
              <p:cNvSpPr txBox="1"/>
              <p:nvPr/>
            </p:nvSpPr>
            <p:spPr>
              <a:xfrm>
                <a:off x="10102093" y="2002053"/>
                <a:ext cx="1078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数据集市</a:t>
                </a:r>
              </a:p>
            </p:txBody>
          </p:sp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1CB91642-40FB-8449-A908-2CBB07100648}"/>
                  </a:ext>
                </a:extLst>
              </p:cNvPr>
              <p:cNvSpPr/>
              <p:nvPr/>
            </p:nvSpPr>
            <p:spPr>
              <a:xfrm>
                <a:off x="10010494" y="2383513"/>
                <a:ext cx="1078808" cy="31052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7" name="圆角矩形 146">
                <a:extLst>
                  <a:ext uri="{FF2B5EF4-FFF2-40B4-BE49-F238E27FC236}">
                    <a16:creationId xmlns:a16="http://schemas.microsoft.com/office/drawing/2014/main" id="{ECF1691C-1037-FA48-BFB5-602D27D10821}"/>
                  </a:ext>
                </a:extLst>
              </p:cNvPr>
              <p:cNvSpPr/>
              <p:nvPr/>
            </p:nvSpPr>
            <p:spPr>
              <a:xfrm>
                <a:off x="10201971" y="2674207"/>
                <a:ext cx="685800" cy="3910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8" name="圆角矩形 147">
                <a:extLst>
                  <a:ext uri="{FF2B5EF4-FFF2-40B4-BE49-F238E27FC236}">
                    <a16:creationId xmlns:a16="http://schemas.microsoft.com/office/drawing/2014/main" id="{66DEF553-7370-BF4A-BC58-A4AA308B8457}"/>
                  </a:ext>
                </a:extLst>
              </p:cNvPr>
              <p:cNvSpPr/>
              <p:nvPr/>
            </p:nvSpPr>
            <p:spPr>
              <a:xfrm>
                <a:off x="10201971" y="3372559"/>
                <a:ext cx="685800" cy="3910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9" name="圆角矩形 148">
                <a:extLst>
                  <a:ext uri="{FF2B5EF4-FFF2-40B4-BE49-F238E27FC236}">
                    <a16:creationId xmlns:a16="http://schemas.microsoft.com/office/drawing/2014/main" id="{D5B91BC3-C520-AF41-9E53-ABB5E4A71563}"/>
                  </a:ext>
                </a:extLst>
              </p:cNvPr>
              <p:cNvSpPr/>
              <p:nvPr/>
            </p:nvSpPr>
            <p:spPr>
              <a:xfrm>
                <a:off x="10201971" y="4070911"/>
                <a:ext cx="685800" cy="3910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0" name="圆角矩形 149">
                <a:extLst>
                  <a:ext uri="{FF2B5EF4-FFF2-40B4-BE49-F238E27FC236}">
                    <a16:creationId xmlns:a16="http://schemas.microsoft.com/office/drawing/2014/main" id="{3258AD04-EFF4-7645-9C4F-6591E5161B3C}"/>
                  </a:ext>
                </a:extLst>
              </p:cNvPr>
              <p:cNvSpPr/>
              <p:nvPr/>
            </p:nvSpPr>
            <p:spPr>
              <a:xfrm>
                <a:off x="10209183" y="4769264"/>
                <a:ext cx="685800" cy="3910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90" name="肘形连接符 89">
              <a:extLst>
                <a:ext uri="{FF2B5EF4-FFF2-40B4-BE49-F238E27FC236}">
                  <a16:creationId xmlns:a16="http://schemas.microsoft.com/office/drawing/2014/main" id="{3944181D-5A64-1849-92FD-2942859E7525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 flipV="1">
              <a:off x="7850886" y="4638610"/>
              <a:ext cx="1602283" cy="842846"/>
            </a:xfrm>
            <a:prstGeom prst="bentConnector3">
              <a:avLst>
                <a:gd name="adj1" fmla="val 27807"/>
              </a:avLst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肘形连接符 90">
              <a:extLst>
                <a:ext uri="{FF2B5EF4-FFF2-40B4-BE49-F238E27FC236}">
                  <a16:creationId xmlns:a16="http://schemas.microsoft.com/office/drawing/2014/main" id="{85747986-0935-FA4C-AF8F-26E16DA6D87B}"/>
                </a:ext>
              </a:extLst>
            </p:cNvPr>
            <p:cNvCxnSpPr>
              <a:cxnSpLocks/>
              <a:stCxn id="86" idx="4"/>
            </p:cNvCxnSpPr>
            <p:nvPr/>
          </p:nvCxnSpPr>
          <p:spPr>
            <a:xfrm>
              <a:off x="7780747" y="2422004"/>
              <a:ext cx="1689521" cy="919013"/>
            </a:xfrm>
            <a:prstGeom prst="bentConnector3">
              <a:avLst>
                <a:gd name="adj1" fmla="val 30456"/>
              </a:avLst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9E15AEBB-3CB8-5841-AAED-7D9E91D6CFCB}"/>
                </a:ext>
              </a:extLst>
            </p:cNvPr>
            <p:cNvSpPr txBox="1"/>
            <p:nvPr/>
          </p:nvSpPr>
          <p:spPr>
            <a:xfrm>
              <a:off x="8003012" y="4717833"/>
              <a:ext cx="1688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小时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天级</a:t>
              </a:r>
              <a:endParaRPr kumimoji="1"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CD2F7185-BB03-7E48-92EA-F548925854D5}"/>
                </a:ext>
              </a:extLst>
            </p:cNvPr>
            <p:cNvSpPr txBox="1"/>
            <p:nvPr/>
          </p:nvSpPr>
          <p:spPr>
            <a:xfrm>
              <a:off x="6640694" y="1666340"/>
              <a:ext cx="1689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 dirty="0">
                  <a:solidFill>
                    <a:srgbClr val="00B0F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近 </a:t>
              </a:r>
              <a:r>
                <a:rPr kumimoji="1" lang="en-US" altLang="zh-CN" sz="1200" dirty="0">
                  <a:solidFill>
                    <a:srgbClr val="00B0F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</a:t>
              </a:r>
              <a:r>
                <a:rPr kumimoji="1" lang="zh-CN" altLang="en-US" sz="1200" dirty="0">
                  <a:solidFill>
                    <a:srgbClr val="00B0F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天数据 </a:t>
              </a:r>
            </a:p>
          </p:txBody>
        </p: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1EDFC68-150B-6845-BB78-9C7D07228B49}"/>
                </a:ext>
              </a:extLst>
            </p:cNvPr>
            <p:cNvGrpSpPr/>
            <p:nvPr/>
          </p:nvGrpSpPr>
          <p:grpSpPr>
            <a:xfrm>
              <a:off x="1101468" y="2589660"/>
              <a:ext cx="1053814" cy="3052621"/>
              <a:chOff x="1123333" y="2052941"/>
              <a:chExt cx="1244070" cy="3509178"/>
            </a:xfrm>
          </p:grpSpPr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0CC45E8E-7661-3A4E-8561-185A4B658E32}"/>
                  </a:ext>
                </a:extLst>
              </p:cNvPr>
              <p:cNvSpPr txBox="1"/>
              <p:nvPr/>
            </p:nvSpPr>
            <p:spPr>
              <a:xfrm>
                <a:off x="1288595" y="2052941"/>
                <a:ext cx="10788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数据源</a:t>
                </a:r>
              </a:p>
            </p:txBody>
          </p:sp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65616BB5-8EDF-1D4C-89C2-66DEFDE74394}"/>
                  </a:ext>
                </a:extLst>
              </p:cNvPr>
              <p:cNvGrpSpPr/>
              <p:nvPr/>
            </p:nvGrpSpPr>
            <p:grpSpPr>
              <a:xfrm>
                <a:off x="1355582" y="3719060"/>
                <a:ext cx="581483" cy="643061"/>
                <a:chOff x="5464826" y="5390045"/>
                <a:chExt cx="713689" cy="805164"/>
              </a:xfrm>
            </p:grpSpPr>
            <p:pic>
              <p:nvPicPr>
                <p:cNvPr id="141" name="图像" descr="图像">
                  <a:extLst>
                    <a:ext uri="{FF2B5EF4-FFF2-40B4-BE49-F238E27FC236}">
                      <a16:creationId xmlns:a16="http://schemas.microsoft.com/office/drawing/2014/main" id="{FB1C985E-C29E-984E-B750-814A75C30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464826" y="5390045"/>
                  <a:ext cx="336699" cy="379952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pic>
              <p:nvPicPr>
                <p:cNvPr id="142" name="图像" descr="图像">
                  <a:extLst>
                    <a:ext uri="{FF2B5EF4-FFF2-40B4-BE49-F238E27FC236}">
                      <a16:creationId xmlns:a16="http://schemas.microsoft.com/office/drawing/2014/main" id="{F75886EB-F8D0-1943-8E0E-176D87F8E1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832442" y="5390045"/>
                  <a:ext cx="336699" cy="379952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pic>
              <p:nvPicPr>
                <p:cNvPr id="143" name="图像" descr="图像">
                  <a:extLst>
                    <a:ext uri="{FF2B5EF4-FFF2-40B4-BE49-F238E27FC236}">
                      <a16:creationId xmlns:a16="http://schemas.microsoft.com/office/drawing/2014/main" id="{D570A0BE-F71B-9641-BE85-F2FA7B41C4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470043" y="5806691"/>
                  <a:ext cx="336699" cy="379952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pic>
              <p:nvPicPr>
                <p:cNvPr id="144" name="图像" descr="图像">
                  <a:extLst>
                    <a:ext uri="{FF2B5EF4-FFF2-40B4-BE49-F238E27FC236}">
                      <a16:creationId xmlns:a16="http://schemas.microsoft.com/office/drawing/2014/main" id="{7B48C9FA-6DB3-5D46-9704-F25E2C8A9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841816" y="5815257"/>
                  <a:ext cx="336699" cy="379952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41D52709-1F94-7C40-A671-94F23E4CC3AE}"/>
                  </a:ext>
                </a:extLst>
              </p:cNvPr>
              <p:cNvGrpSpPr/>
              <p:nvPr/>
            </p:nvGrpSpPr>
            <p:grpSpPr>
              <a:xfrm>
                <a:off x="1336485" y="4629959"/>
                <a:ext cx="711125" cy="617642"/>
                <a:chOff x="7188339" y="10783540"/>
                <a:chExt cx="1832011" cy="1492957"/>
              </a:xfrm>
            </p:grpSpPr>
            <p:pic>
              <p:nvPicPr>
                <p:cNvPr id="137" name="图像" descr="图像">
                  <a:extLst>
                    <a:ext uri="{FF2B5EF4-FFF2-40B4-BE49-F238E27FC236}">
                      <a16:creationId xmlns:a16="http://schemas.microsoft.com/office/drawing/2014/main" id="{0260E1FC-10F9-2942-A542-5D6E7A6B1D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74916" y="10803231"/>
                  <a:ext cx="500582" cy="63407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pic>
              <p:nvPicPr>
                <p:cNvPr id="138" name="图像" descr="图像">
                  <a:extLst>
                    <a:ext uri="{FF2B5EF4-FFF2-40B4-BE49-F238E27FC236}">
                      <a16:creationId xmlns:a16="http://schemas.microsoft.com/office/drawing/2014/main" id="{53791CD8-C5FB-B745-9CD3-A89CCAC33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88339" y="11706369"/>
                  <a:ext cx="819250" cy="569581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pic>
              <p:nvPicPr>
                <p:cNvPr id="139" name="图像" descr="图像">
                  <a:extLst>
                    <a:ext uri="{FF2B5EF4-FFF2-40B4-BE49-F238E27FC236}">
                      <a16:creationId xmlns:a16="http://schemas.microsoft.com/office/drawing/2014/main" id="{978F1528-984C-F24B-8DB0-7CE04633BE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62234" y="11486229"/>
                  <a:ext cx="758116" cy="790268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pic>
              <p:nvPicPr>
                <p:cNvPr id="140" name="图像" descr="图像">
                  <a:extLst>
                    <a:ext uri="{FF2B5EF4-FFF2-40B4-BE49-F238E27FC236}">
                      <a16:creationId xmlns:a16="http://schemas.microsoft.com/office/drawing/2014/main" id="{B05D629B-618B-BA49-960D-141888DDCC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09882" y="10783540"/>
                  <a:ext cx="752183" cy="67345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  <p:pic>
            <p:nvPicPr>
              <p:cNvPr id="135" name="图形 134" descr="数据库">
                <a:extLst>
                  <a:ext uri="{FF2B5EF4-FFF2-40B4-BE49-F238E27FC236}">
                    <a16:creationId xmlns:a16="http://schemas.microsoft.com/office/drawing/2014/main" id="{EF114719-7536-6B42-A925-92BA8BC92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66129" y="2701439"/>
                <a:ext cx="727561" cy="727561"/>
              </a:xfrm>
              <a:prstGeom prst="rect">
                <a:avLst/>
              </a:prstGeom>
            </p:spPr>
          </p:pic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335E1C86-1211-F347-83DB-A6AA001C51CA}"/>
                  </a:ext>
                </a:extLst>
              </p:cNvPr>
              <p:cNvSpPr/>
              <p:nvPr/>
            </p:nvSpPr>
            <p:spPr>
              <a:xfrm>
                <a:off x="1123333" y="2456883"/>
                <a:ext cx="1078809" cy="310523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63B71AB1-F567-B143-A75D-DFC474CEA725}"/>
                </a:ext>
              </a:extLst>
            </p:cNvPr>
            <p:cNvSpPr txBox="1"/>
            <p:nvPr/>
          </p:nvSpPr>
          <p:spPr>
            <a:xfrm>
              <a:off x="2117791" y="3947266"/>
              <a:ext cx="10035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LOG</a:t>
              </a:r>
              <a:endParaRPr kumimoji="1"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81F61C6E-5D69-F045-9DBD-92238F8E034D}"/>
                </a:ext>
              </a:extLst>
            </p:cNvPr>
            <p:cNvSpPr txBox="1"/>
            <p:nvPr/>
          </p:nvSpPr>
          <p:spPr>
            <a:xfrm>
              <a:off x="7980687" y="4351089"/>
              <a:ext cx="16882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05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spark / impala</a:t>
              </a:r>
              <a:endParaRPr kumimoji="1" lang="zh-CN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DC4DCBC4-3882-E94F-8C83-13694DB7D455}"/>
                </a:ext>
              </a:extLst>
            </p:cNvPr>
            <p:cNvSpPr txBox="1"/>
            <p:nvPr/>
          </p:nvSpPr>
          <p:spPr>
            <a:xfrm>
              <a:off x="8018346" y="3386169"/>
              <a:ext cx="16882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05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spark / impala</a:t>
              </a:r>
              <a:endParaRPr kumimoji="1" lang="zh-CN" altLang="en-US" sz="1050" dirty="0">
                <a:solidFill>
                  <a:schemeClr val="bg1"/>
                </a:solidFill>
              </a:endParaRPr>
            </a:p>
          </p:txBody>
        </p: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5CF4DC69-52F5-0446-A409-A431B18D06D6}"/>
                </a:ext>
              </a:extLst>
            </p:cNvPr>
            <p:cNvGrpSpPr/>
            <p:nvPr/>
          </p:nvGrpSpPr>
          <p:grpSpPr>
            <a:xfrm>
              <a:off x="3386037" y="4887456"/>
              <a:ext cx="1440000" cy="1188000"/>
              <a:chOff x="3525880" y="4645154"/>
              <a:chExt cx="1440000" cy="1188000"/>
            </a:xfrm>
          </p:grpSpPr>
          <p:sp>
            <p:nvSpPr>
              <p:cNvPr id="127" name="圆柱体 126">
                <a:extLst>
                  <a:ext uri="{FF2B5EF4-FFF2-40B4-BE49-F238E27FC236}">
                    <a16:creationId xmlns:a16="http://schemas.microsoft.com/office/drawing/2014/main" id="{CB122466-E63C-3349-AC02-907390312781}"/>
                  </a:ext>
                </a:extLst>
              </p:cNvPr>
              <p:cNvSpPr/>
              <p:nvPr/>
            </p:nvSpPr>
            <p:spPr>
              <a:xfrm>
                <a:off x="3626735" y="4750411"/>
                <a:ext cx="540000" cy="432000"/>
              </a:xfrm>
              <a:prstGeom prst="can">
                <a:avLst/>
              </a:prstGeom>
              <a:solidFill>
                <a:srgbClr val="EBC1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Hive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8" name="圆柱体 127">
                <a:extLst>
                  <a:ext uri="{FF2B5EF4-FFF2-40B4-BE49-F238E27FC236}">
                    <a16:creationId xmlns:a16="http://schemas.microsoft.com/office/drawing/2014/main" id="{8C0D0856-BC05-5749-8D34-EBDE34BB7702}"/>
                  </a:ext>
                </a:extLst>
              </p:cNvPr>
              <p:cNvSpPr/>
              <p:nvPr/>
            </p:nvSpPr>
            <p:spPr>
              <a:xfrm>
                <a:off x="4319314" y="4750411"/>
                <a:ext cx="540000" cy="432000"/>
              </a:xfrm>
              <a:prstGeom prst="can">
                <a:avLst/>
              </a:prstGeom>
              <a:solidFill>
                <a:srgbClr val="EBC1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Hive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9" name="圆柱体 128">
                <a:extLst>
                  <a:ext uri="{FF2B5EF4-FFF2-40B4-BE49-F238E27FC236}">
                    <a16:creationId xmlns:a16="http://schemas.microsoft.com/office/drawing/2014/main" id="{B16FC1A9-3242-A74D-A3BD-B033716650F9}"/>
                  </a:ext>
                </a:extLst>
              </p:cNvPr>
              <p:cNvSpPr/>
              <p:nvPr/>
            </p:nvSpPr>
            <p:spPr>
              <a:xfrm>
                <a:off x="3626735" y="5303291"/>
                <a:ext cx="540000" cy="432000"/>
              </a:xfrm>
              <a:prstGeom prst="can">
                <a:avLst/>
              </a:prstGeom>
              <a:solidFill>
                <a:srgbClr val="EBC1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Hive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0" name="圆柱体 129">
                <a:extLst>
                  <a:ext uri="{FF2B5EF4-FFF2-40B4-BE49-F238E27FC236}">
                    <a16:creationId xmlns:a16="http://schemas.microsoft.com/office/drawing/2014/main" id="{767E2014-F130-0246-B63E-3ED95E4E05CA}"/>
                  </a:ext>
                </a:extLst>
              </p:cNvPr>
              <p:cNvSpPr/>
              <p:nvPr/>
            </p:nvSpPr>
            <p:spPr>
              <a:xfrm>
                <a:off x="4319314" y="5303291"/>
                <a:ext cx="540000" cy="432000"/>
              </a:xfrm>
              <a:prstGeom prst="can">
                <a:avLst/>
              </a:prstGeom>
              <a:solidFill>
                <a:srgbClr val="EBC1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Hive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3D90846F-C7E1-5440-9DCD-ED0A024758C2}"/>
                  </a:ext>
                </a:extLst>
              </p:cNvPr>
              <p:cNvSpPr/>
              <p:nvPr/>
            </p:nvSpPr>
            <p:spPr>
              <a:xfrm>
                <a:off x="3525880" y="4645154"/>
                <a:ext cx="1440000" cy="11880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F0593AB4-C222-254E-847E-98CAD4F5102A}"/>
                </a:ext>
              </a:extLst>
            </p:cNvPr>
            <p:cNvGrpSpPr/>
            <p:nvPr/>
          </p:nvGrpSpPr>
          <p:grpSpPr>
            <a:xfrm>
              <a:off x="5580579" y="4887456"/>
              <a:ext cx="757882" cy="1188000"/>
              <a:chOff x="5618657" y="4645154"/>
              <a:chExt cx="757882" cy="1188000"/>
            </a:xfrm>
          </p:grpSpPr>
          <p:sp>
            <p:nvSpPr>
              <p:cNvPr id="124" name="圆柱体 123">
                <a:extLst>
                  <a:ext uri="{FF2B5EF4-FFF2-40B4-BE49-F238E27FC236}">
                    <a16:creationId xmlns:a16="http://schemas.microsoft.com/office/drawing/2014/main" id="{380DD79F-850C-2446-81A7-B2887B560884}"/>
                  </a:ext>
                </a:extLst>
              </p:cNvPr>
              <p:cNvSpPr/>
              <p:nvPr/>
            </p:nvSpPr>
            <p:spPr>
              <a:xfrm>
                <a:off x="5719512" y="4750411"/>
                <a:ext cx="540000" cy="432000"/>
              </a:xfrm>
              <a:prstGeom prst="can">
                <a:avLst/>
              </a:prstGeom>
              <a:noFill/>
              <a:ln>
                <a:solidFill>
                  <a:srgbClr val="EBC13A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Hive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5" name="圆柱体 124">
                <a:extLst>
                  <a:ext uri="{FF2B5EF4-FFF2-40B4-BE49-F238E27FC236}">
                    <a16:creationId xmlns:a16="http://schemas.microsoft.com/office/drawing/2014/main" id="{53C6929F-DCF4-A047-B9CA-5ABF8488882C}"/>
                  </a:ext>
                </a:extLst>
              </p:cNvPr>
              <p:cNvSpPr/>
              <p:nvPr/>
            </p:nvSpPr>
            <p:spPr>
              <a:xfrm>
                <a:off x="5719512" y="5303291"/>
                <a:ext cx="540000" cy="432000"/>
              </a:xfrm>
              <a:prstGeom prst="can">
                <a:avLst/>
              </a:prstGeom>
              <a:noFill/>
              <a:ln>
                <a:solidFill>
                  <a:srgbClr val="EBC13A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Hive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127F9A28-2019-DC40-B7EF-8BDA7AA74BB3}"/>
                  </a:ext>
                </a:extLst>
              </p:cNvPr>
              <p:cNvSpPr/>
              <p:nvPr/>
            </p:nvSpPr>
            <p:spPr>
              <a:xfrm>
                <a:off x="5618657" y="4645154"/>
                <a:ext cx="757882" cy="11880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118095DD-1D38-314D-B726-C9C8F4788497}"/>
                </a:ext>
              </a:extLst>
            </p:cNvPr>
            <p:cNvGrpSpPr/>
            <p:nvPr/>
          </p:nvGrpSpPr>
          <p:grpSpPr>
            <a:xfrm>
              <a:off x="7093004" y="4887456"/>
              <a:ext cx="757882" cy="1188000"/>
              <a:chOff x="7106095" y="4650763"/>
              <a:chExt cx="757882" cy="1188000"/>
            </a:xfrm>
          </p:grpSpPr>
          <p:sp>
            <p:nvSpPr>
              <p:cNvPr id="121" name="圆柱体 120">
                <a:extLst>
                  <a:ext uri="{FF2B5EF4-FFF2-40B4-BE49-F238E27FC236}">
                    <a16:creationId xmlns:a16="http://schemas.microsoft.com/office/drawing/2014/main" id="{35728BB1-E7AA-FE49-AE83-CDC67D58B550}"/>
                  </a:ext>
                </a:extLst>
              </p:cNvPr>
              <p:cNvSpPr/>
              <p:nvPr/>
            </p:nvSpPr>
            <p:spPr>
              <a:xfrm>
                <a:off x="7206950" y="4756020"/>
                <a:ext cx="540000" cy="432000"/>
              </a:xfrm>
              <a:prstGeom prst="can">
                <a:avLst/>
              </a:prstGeom>
              <a:solidFill>
                <a:srgbClr val="EBC13A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Hive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2" name="圆柱体 121">
                <a:extLst>
                  <a:ext uri="{FF2B5EF4-FFF2-40B4-BE49-F238E27FC236}">
                    <a16:creationId xmlns:a16="http://schemas.microsoft.com/office/drawing/2014/main" id="{E2D95CF5-1516-D24C-9A7F-FDD65ADFB3B7}"/>
                  </a:ext>
                </a:extLst>
              </p:cNvPr>
              <p:cNvSpPr/>
              <p:nvPr/>
            </p:nvSpPr>
            <p:spPr>
              <a:xfrm>
                <a:off x="7206950" y="5308900"/>
                <a:ext cx="540000" cy="432000"/>
              </a:xfrm>
              <a:prstGeom prst="can">
                <a:avLst/>
              </a:prstGeom>
              <a:solidFill>
                <a:srgbClr val="EBC13A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Hive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5C85D444-642E-1744-B385-EBB88B3BBB79}"/>
                  </a:ext>
                </a:extLst>
              </p:cNvPr>
              <p:cNvSpPr/>
              <p:nvPr/>
            </p:nvSpPr>
            <p:spPr>
              <a:xfrm>
                <a:off x="7106095" y="4650763"/>
                <a:ext cx="757882" cy="11880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cxnSp>
          <p:nvCxnSpPr>
            <p:cNvPr id="101" name="直线箭头连接符 100">
              <a:extLst>
                <a:ext uri="{FF2B5EF4-FFF2-40B4-BE49-F238E27FC236}">
                  <a16:creationId xmlns:a16="http://schemas.microsoft.com/office/drawing/2014/main" id="{D08ED90A-C3FE-E54B-99F3-93E9905C483C}"/>
                </a:ext>
              </a:extLst>
            </p:cNvPr>
            <p:cNvCxnSpPr>
              <a:cxnSpLocks/>
              <a:stCxn id="131" idx="3"/>
              <a:endCxn id="126" idx="1"/>
            </p:cNvCxnSpPr>
            <p:nvPr/>
          </p:nvCxnSpPr>
          <p:spPr>
            <a:xfrm>
              <a:off x="4826037" y="5481456"/>
              <a:ext cx="754542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箭头连接符 101">
              <a:extLst>
                <a:ext uri="{FF2B5EF4-FFF2-40B4-BE49-F238E27FC236}">
                  <a16:creationId xmlns:a16="http://schemas.microsoft.com/office/drawing/2014/main" id="{FBA5F5EA-9488-F940-A5FC-854F651D7AA0}"/>
                </a:ext>
              </a:extLst>
            </p:cNvPr>
            <p:cNvCxnSpPr>
              <a:cxnSpLocks/>
              <a:endCxn id="123" idx="1"/>
            </p:cNvCxnSpPr>
            <p:nvPr/>
          </p:nvCxnSpPr>
          <p:spPr>
            <a:xfrm flipV="1">
              <a:off x="6361305" y="5481456"/>
              <a:ext cx="731699" cy="1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29933657-5810-C745-AEDE-91EA97933600}"/>
                </a:ext>
              </a:extLst>
            </p:cNvPr>
            <p:cNvSpPr txBox="1"/>
            <p:nvPr/>
          </p:nvSpPr>
          <p:spPr>
            <a:xfrm>
              <a:off x="4370447" y="5191003"/>
              <a:ext cx="16882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spark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1ED24C06-D307-1D42-B64B-815BD7BE47E1}"/>
                </a:ext>
              </a:extLst>
            </p:cNvPr>
            <p:cNvSpPr txBox="1"/>
            <p:nvPr/>
          </p:nvSpPr>
          <p:spPr>
            <a:xfrm>
              <a:off x="5883020" y="5173356"/>
              <a:ext cx="16882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spark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F99D171-FFA0-AC4A-B3E1-26732F03C4AE}"/>
                </a:ext>
              </a:extLst>
            </p:cNvPr>
            <p:cNvSpPr txBox="1"/>
            <p:nvPr/>
          </p:nvSpPr>
          <p:spPr>
            <a:xfrm>
              <a:off x="5151113" y="4595268"/>
              <a:ext cx="16882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清洗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打宽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聚合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EAA43A28-4080-EF4E-B6C5-13112A39A484}"/>
                </a:ext>
              </a:extLst>
            </p:cNvPr>
            <p:cNvGrpSpPr/>
            <p:nvPr/>
          </p:nvGrpSpPr>
          <p:grpSpPr>
            <a:xfrm>
              <a:off x="4920846" y="1937196"/>
              <a:ext cx="1107231" cy="261610"/>
              <a:chOff x="5095666" y="2673175"/>
              <a:chExt cx="1107231" cy="261610"/>
            </a:xfrm>
          </p:grpSpPr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1773C2D6-F442-2D40-920C-B9985F6D94D5}"/>
                  </a:ext>
                </a:extLst>
              </p:cNvPr>
              <p:cNvSpPr/>
              <p:nvPr/>
            </p:nvSpPr>
            <p:spPr>
              <a:xfrm>
                <a:off x="5095667" y="2673175"/>
                <a:ext cx="1107230" cy="261610"/>
              </a:xfrm>
              <a:prstGeom prst="rect">
                <a:avLst/>
              </a:prstGeom>
              <a:noFill/>
              <a:ln>
                <a:solidFill>
                  <a:srgbClr val="EBC1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116" name="直线连接符 115">
                <a:extLst>
                  <a:ext uri="{FF2B5EF4-FFF2-40B4-BE49-F238E27FC236}">
                    <a16:creationId xmlns:a16="http://schemas.microsoft.com/office/drawing/2014/main" id="{932CF995-223C-9E49-81CB-2C022B76B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2474" y="2673175"/>
                <a:ext cx="0" cy="261610"/>
              </a:xfrm>
              <a:prstGeom prst="line">
                <a:avLst/>
              </a:prstGeom>
              <a:ln w="12700">
                <a:solidFill>
                  <a:srgbClr val="EBC1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线连接符 116">
                <a:extLst>
                  <a:ext uri="{FF2B5EF4-FFF2-40B4-BE49-F238E27FC236}">
                    <a16:creationId xmlns:a16="http://schemas.microsoft.com/office/drawing/2014/main" id="{5CEDF3D7-DBF3-5245-A182-45C2BA943A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5666" y="2673175"/>
                <a:ext cx="0" cy="261610"/>
              </a:xfrm>
              <a:prstGeom prst="line">
                <a:avLst/>
              </a:prstGeom>
              <a:ln w="12700">
                <a:solidFill>
                  <a:srgbClr val="EBC1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线连接符 117">
                <a:extLst>
                  <a:ext uri="{FF2B5EF4-FFF2-40B4-BE49-F238E27FC236}">
                    <a16:creationId xmlns:a16="http://schemas.microsoft.com/office/drawing/2014/main" id="{5D0DBFB1-82CB-1D47-99DE-DA815D2BF8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9281" y="2673175"/>
                <a:ext cx="0" cy="261610"/>
              </a:xfrm>
              <a:prstGeom prst="line">
                <a:avLst/>
              </a:prstGeom>
              <a:ln w="12700">
                <a:solidFill>
                  <a:srgbClr val="EBC1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符 118">
                <a:extLst>
                  <a:ext uri="{FF2B5EF4-FFF2-40B4-BE49-F238E27FC236}">
                    <a16:creationId xmlns:a16="http://schemas.microsoft.com/office/drawing/2014/main" id="{443CA089-7650-B047-8B2A-47C3DFEF88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6089" y="2673175"/>
                <a:ext cx="0" cy="261610"/>
              </a:xfrm>
              <a:prstGeom prst="line">
                <a:avLst/>
              </a:prstGeom>
              <a:ln w="12700">
                <a:solidFill>
                  <a:srgbClr val="EBC1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线连接符 119">
                <a:extLst>
                  <a:ext uri="{FF2B5EF4-FFF2-40B4-BE49-F238E27FC236}">
                    <a16:creationId xmlns:a16="http://schemas.microsoft.com/office/drawing/2014/main" id="{45CE38DD-D1E3-CA40-B911-A5B6623BEF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2896" y="2673175"/>
                <a:ext cx="0" cy="261610"/>
              </a:xfrm>
              <a:prstGeom prst="line">
                <a:avLst/>
              </a:prstGeom>
              <a:ln w="12700">
                <a:solidFill>
                  <a:srgbClr val="EBC1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肘形连接符 106">
              <a:extLst>
                <a:ext uri="{FF2B5EF4-FFF2-40B4-BE49-F238E27FC236}">
                  <a16:creationId xmlns:a16="http://schemas.microsoft.com/office/drawing/2014/main" id="{7EE0A303-8401-4647-B637-B20B549F2092}"/>
                </a:ext>
              </a:extLst>
            </p:cNvPr>
            <p:cNvCxnSpPr>
              <a:cxnSpLocks/>
              <a:stCxn id="151" idx="0"/>
              <a:endCxn id="115" idx="1"/>
            </p:cNvCxnSpPr>
            <p:nvPr/>
          </p:nvCxnSpPr>
          <p:spPr>
            <a:xfrm rot="5400000" flipH="1" flipV="1">
              <a:off x="3710904" y="2460356"/>
              <a:ext cx="1602298" cy="817588"/>
            </a:xfrm>
            <a:prstGeom prst="bentConnector2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圆柱体 107">
              <a:extLst>
                <a:ext uri="{FF2B5EF4-FFF2-40B4-BE49-F238E27FC236}">
                  <a16:creationId xmlns:a16="http://schemas.microsoft.com/office/drawing/2014/main" id="{3F9572B0-366E-CD41-A7A1-DCD2E0846487}"/>
                </a:ext>
              </a:extLst>
            </p:cNvPr>
            <p:cNvSpPr/>
            <p:nvPr/>
          </p:nvSpPr>
          <p:spPr>
            <a:xfrm>
              <a:off x="5394900" y="2615036"/>
              <a:ext cx="644780" cy="574261"/>
            </a:xfrm>
            <a:prstGeom prst="can">
              <a:avLst/>
            </a:prstGeom>
            <a:solidFill>
              <a:srgbClr val="EBC13A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HBASE</a:t>
              </a:r>
              <a:endParaRPr kumimoji="1" lang="zh-CN" altLang="en-US" sz="1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09" name="直线箭头连接符 108">
              <a:extLst>
                <a:ext uri="{FF2B5EF4-FFF2-40B4-BE49-F238E27FC236}">
                  <a16:creationId xmlns:a16="http://schemas.microsoft.com/office/drawing/2014/main" id="{750853D5-50F1-7746-9CA8-42E3029BF9C9}"/>
                </a:ext>
              </a:extLst>
            </p:cNvPr>
            <p:cNvCxnSpPr>
              <a:cxnSpLocks/>
            </p:cNvCxnSpPr>
            <p:nvPr/>
          </p:nvCxnSpPr>
          <p:spPr>
            <a:xfrm>
              <a:off x="2040013" y="4996957"/>
              <a:ext cx="1323180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D361CE8E-FC5D-BB43-8EF6-63F39417CCD1}"/>
                </a:ext>
              </a:extLst>
            </p:cNvPr>
            <p:cNvSpPr txBox="1"/>
            <p:nvPr/>
          </p:nvSpPr>
          <p:spPr>
            <a:xfrm>
              <a:off x="1817722" y="4721840"/>
              <a:ext cx="16882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spark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11" name="肘形连接符 110">
              <a:extLst>
                <a:ext uri="{FF2B5EF4-FFF2-40B4-BE49-F238E27FC236}">
                  <a16:creationId xmlns:a16="http://schemas.microsoft.com/office/drawing/2014/main" id="{B933E9BA-4858-F146-87EE-D22943E0E95B}"/>
                </a:ext>
              </a:extLst>
            </p:cNvPr>
            <p:cNvCxnSpPr>
              <a:stCxn id="115" idx="3"/>
              <a:endCxn id="86" idx="2"/>
            </p:cNvCxnSpPr>
            <p:nvPr/>
          </p:nvCxnSpPr>
          <p:spPr>
            <a:xfrm>
              <a:off x="6028077" y="2068001"/>
              <a:ext cx="1107889" cy="354003"/>
            </a:xfrm>
            <a:prstGeom prst="bentConnector3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肘形连接符 111">
              <a:extLst>
                <a:ext uri="{FF2B5EF4-FFF2-40B4-BE49-F238E27FC236}">
                  <a16:creationId xmlns:a16="http://schemas.microsoft.com/office/drawing/2014/main" id="{F6A76746-0A46-1F49-B9CF-BF0ACA6CC2E0}"/>
                </a:ext>
              </a:extLst>
            </p:cNvPr>
            <p:cNvCxnSpPr>
              <a:stCxn id="108" idx="4"/>
              <a:endCxn id="86" idx="2"/>
            </p:cNvCxnSpPr>
            <p:nvPr/>
          </p:nvCxnSpPr>
          <p:spPr>
            <a:xfrm flipV="1">
              <a:off x="6039680" y="2422004"/>
              <a:ext cx="1096286" cy="480163"/>
            </a:xfrm>
            <a:prstGeom prst="bentConnector3">
              <a:avLst>
                <a:gd name="adj1" fmla="val 48842"/>
              </a:avLst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FE0096B0-2BF4-AD46-9E00-0DD0EF47F723}"/>
                </a:ext>
              </a:extLst>
            </p:cNvPr>
            <p:cNvSpPr txBox="1"/>
            <p:nvPr/>
          </p:nvSpPr>
          <p:spPr>
            <a:xfrm>
              <a:off x="6640694" y="4531130"/>
              <a:ext cx="1688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 dirty="0">
                  <a:solidFill>
                    <a:srgbClr val="00B0F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全部数据</a:t>
              </a: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0A649F96-BFD9-0643-A104-8BC1040153A1}"/>
                </a:ext>
              </a:extLst>
            </p:cNvPr>
            <p:cNvSpPr txBox="1"/>
            <p:nvPr/>
          </p:nvSpPr>
          <p:spPr>
            <a:xfrm>
              <a:off x="5351847" y="1597414"/>
              <a:ext cx="16882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清洗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打宽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聚合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95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916DD8-0F87-814D-88F5-A88D6AA31581}"/>
              </a:ext>
            </a:extLst>
          </p:cNvPr>
          <p:cNvSpPr txBox="1"/>
          <p:nvPr/>
        </p:nvSpPr>
        <p:spPr>
          <a:xfrm>
            <a:off x="4263759" y="620713"/>
            <a:ext cx="3855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传统数据湖架构</a:t>
            </a:r>
            <a:endParaRPr kumimoji="1" lang="en-US" altLang="zh-CN" sz="36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8419F598-2DDC-3B4D-9CDF-297563F61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55" y="1825763"/>
            <a:ext cx="4203700" cy="45847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2031E0E-CF52-1B4C-BF6B-162E3356B045}"/>
              </a:ext>
            </a:extLst>
          </p:cNvPr>
          <p:cNvSpPr txBox="1"/>
          <p:nvPr/>
        </p:nvSpPr>
        <p:spPr>
          <a:xfrm>
            <a:off x="7941375" y="1551581"/>
            <a:ext cx="2319866" cy="468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成本高昂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数据冗余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系统运维开销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任务开发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数据质量差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数据延迟高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口径不统一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340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916DD8-0F87-814D-88F5-A88D6AA31581}"/>
              </a:ext>
            </a:extLst>
          </p:cNvPr>
          <p:cNvSpPr txBox="1"/>
          <p:nvPr/>
        </p:nvSpPr>
        <p:spPr>
          <a:xfrm>
            <a:off x="4263759" y="620713"/>
            <a:ext cx="3855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湖仓一体愿景</a:t>
            </a:r>
            <a:endParaRPr kumimoji="1" lang="en-US" altLang="zh-CN" sz="36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6011F5CA-3130-234C-9986-130FBD37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55" y="1825763"/>
            <a:ext cx="4203700" cy="4584700"/>
          </a:xfrm>
          <a:prstGeom prst="rect">
            <a:avLst/>
          </a:prstGeom>
        </p:spPr>
      </p:pic>
      <p:sp>
        <p:nvSpPr>
          <p:cNvPr id="4" name="十字形 3">
            <a:extLst>
              <a:ext uri="{FF2B5EF4-FFF2-40B4-BE49-F238E27FC236}">
                <a16:creationId xmlns:a16="http://schemas.microsoft.com/office/drawing/2014/main" id="{D729A452-29F6-5247-83C2-A6E58F24D206}"/>
              </a:ext>
            </a:extLst>
          </p:cNvPr>
          <p:cNvSpPr/>
          <p:nvPr/>
        </p:nvSpPr>
        <p:spPr>
          <a:xfrm rot="18936866">
            <a:off x="1435607" y="1923486"/>
            <a:ext cx="482321" cy="497393"/>
          </a:xfrm>
          <a:prstGeom prst="plus">
            <a:avLst>
              <a:gd name="adj" fmla="val 4025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十字形 4">
            <a:extLst>
              <a:ext uri="{FF2B5EF4-FFF2-40B4-BE49-F238E27FC236}">
                <a16:creationId xmlns:a16="http://schemas.microsoft.com/office/drawing/2014/main" id="{00AC33E3-E8F2-C64A-977A-97113129C310}"/>
              </a:ext>
            </a:extLst>
          </p:cNvPr>
          <p:cNvSpPr/>
          <p:nvPr/>
        </p:nvSpPr>
        <p:spPr>
          <a:xfrm rot="18936866">
            <a:off x="4893690" y="1923486"/>
            <a:ext cx="482321" cy="497393"/>
          </a:xfrm>
          <a:prstGeom prst="plus">
            <a:avLst>
              <a:gd name="adj" fmla="val 4025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十字形 5">
            <a:extLst>
              <a:ext uri="{FF2B5EF4-FFF2-40B4-BE49-F238E27FC236}">
                <a16:creationId xmlns:a16="http://schemas.microsoft.com/office/drawing/2014/main" id="{BDBA1DF4-89EE-5D47-9E8E-9D5933AE2D5F}"/>
              </a:ext>
            </a:extLst>
          </p:cNvPr>
          <p:cNvSpPr/>
          <p:nvPr/>
        </p:nvSpPr>
        <p:spPr>
          <a:xfrm rot="18936866">
            <a:off x="1422356" y="5468930"/>
            <a:ext cx="482321" cy="497393"/>
          </a:xfrm>
          <a:prstGeom prst="plus">
            <a:avLst>
              <a:gd name="adj" fmla="val 4025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十字形 6">
            <a:extLst>
              <a:ext uri="{FF2B5EF4-FFF2-40B4-BE49-F238E27FC236}">
                <a16:creationId xmlns:a16="http://schemas.microsoft.com/office/drawing/2014/main" id="{D990AA3A-B2A7-9042-8922-46B5B468B466}"/>
              </a:ext>
            </a:extLst>
          </p:cNvPr>
          <p:cNvSpPr/>
          <p:nvPr/>
        </p:nvSpPr>
        <p:spPr>
          <a:xfrm rot="18936866">
            <a:off x="4893691" y="5468929"/>
            <a:ext cx="482321" cy="497393"/>
          </a:xfrm>
          <a:prstGeom prst="plus">
            <a:avLst>
              <a:gd name="adj" fmla="val 4025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9" name="图片 8" descr="图形用户界面&#10;&#10;描述已自动生成">
            <a:extLst>
              <a:ext uri="{FF2B5EF4-FFF2-40B4-BE49-F238E27FC236}">
                <a16:creationId xmlns:a16="http://schemas.microsoft.com/office/drawing/2014/main" id="{0F23EEFB-C46D-7A4A-8336-AEBE29879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646" y="1952763"/>
            <a:ext cx="4711700" cy="4330700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8E5BD802-8800-5845-A43F-FCB38ED60B15}"/>
              </a:ext>
            </a:extLst>
          </p:cNvPr>
          <p:cNvSpPr/>
          <p:nvPr/>
        </p:nvSpPr>
        <p:spPr>
          <a:xfrm>
            <a:off x="5861269" y="3933342"/>
            <a:ext cx="520263" cy="373789"/>
          </a:xfrm>
          <a:prstGeom prst="rightArrow">
            <a:avLst>
              <a:gd name="adj1" fmla="val 2522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0047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871AA296-CC24-974D-9C2A-0FC147C2817F}"/>
              </a:ext>
            </a:extLst>
          </p:cNvPr>
          <p:cNvSpPr/>
          <p:nvPr/>
        </p:nvSpPr>
        <p:spPr>
          <a:xfrm>
            <a:off x="900115" y="993185"/>
            <a:ext cx="3132732" cy="532188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1396EE-F9BB-F24C-8960-8F5C91F83F13}"/>
              </a:ext>
            </a:extLst>
          </p:cNvPr>
          <p:cNvSpPr txBox="1"/>
          <p:nvPr/>
        </p:nvSpPr>
        <p:spPr>
          <a:xfrm>
            <a:off x="4263759" y="620713"/>
            <a:ext cx="3855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开放数据湖表格式</a:t>
            </a:r>
            <a:endParaRPr kumimoji="1" lang="en-US" altLang="zh-CN" sz="36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FE6070D-A56B-B94C-A987-0BD2B74E521D}"/>
              </a:ext>
            </a:extLst>
          </p:cNvPr>
          <p:cNvSpPr txBox="1"/>
          <p:nvPr/>
        </p:nvSpPr>
        <p:spPr>
          <a:xfrm>
            <a:off x="4738698" y="1304748"/>
            <a:ext cx="3461080" cy="436016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171450" indent="-171450" defTabSz="1218883" hangingPunct="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Aimed for structured data</a:t>
            </a:r>
          </a:p>
          <a:p>
            <a:pPr marL="171450" indent="-171450" defTabSz="1218883" hangingPunct="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defTabSz="1218883" hangingPunct="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Operation transactional</a:t>
            </a:r>
          </a:p>
          <a:p>
            <a:pPr marL="171450" indent="-171450" defTabSz="1218883" hangingPunct="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  <a:p>
            <a:pPr marL="171450" indent="-1714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 extensions</a:t>
            </a:r>
            <a:endParaRPr lang="zh-CN" altLang="en-US" sz="9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1218883" hangingPunct="0">
              <a:lnSpc>
                <a:spcPct val="250000"/>
              </a:lnSpc>
            </a:pP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defTabSz="1218883" hangingPunct="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Incremental/stream processing</a:t>
            </a: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92DC2801-D982-AF40-8A4D-B577B83AE8B1}"/>
              </a:ext>
            </a:extLst>
          </p:cNvPr>
          <p:cNvCxnSpPr>
            <a:cxnSpLocks/>
          </p:cNvCxnSpPr>
          <p:nvPr/>
        </p:nvCxnSpPr>
        <p:spPr>
          <a:xfrm>
            <a:off x="4189255" y="1476393"/>
            <a:ext cx="0" cy="4551607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E30FCE3-990F-9348-8C2F-871D4A7F82B1}"/>
              </a:ext>
            </a:extLst>
          </p:cNvPr>
          <p:cNvSpPr txBox="1"/>
          <p:nvPr/>
        </p:nvSpPr>
        <p:spPr>
          <a:xfrm>
            <a:off x="7846855" y="2375330"/>
            <a:ext cx="1050761" cy="22057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8883" hangingPunct="0"/>
            <a:r>
              <a:rPr lang="en-US" altLang="zh-CN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ACID</a:t>
            </a:r>
            <a:endParaRPr lang="zh-CN" altLang="en-US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652BC76-2335-AC47-A9A1-DDF926857E27}"/>
              </a:ext>
            </a:extLst>
          </p:cNvPr>
          <p:cNvSpPr txBox="1"/>
          <p:nvPr/>
        </p:nvSpPr>
        <p:spPr>
          <a:xfrm>
            <a:off x="7907012" y="3266570"/>
            <a:ext cx="1050761" cy="22057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8883" hangingPunct="0"/>
            <a:r>
              <a:rPr lang="en-US" altLang="zh-CN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MVCC</a:t>
            </a:r>
            <a:endParaRPr lang="zh-CN" altLang="en-US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D5F11C4A-A3E4-E04F-8FE3-0D62E3269285}"/>
              </a:ext>
            </a:extLst>
          </p:cNvPr>
          <p:cNvSpPr/>
          <p:nvPr/>
        </p:nvSpPr>
        <p:spPr>
          <a:xfrm>
            <a:off x="7508969" y="2486172"/>
            <a:ext cx="534403" cy="889772"/>
          </a:xfrm>
          <a:prstGeom prst="leftBrac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22860" rIns="45720" bIns="22860" numCol="1" spcCol="38100" rtlCol="0" anchor="t">
            <a:noAutofit/>
          </a:bodyPr>
          <a:lstStyle/>
          <a:p>
            <a:pPr defTabSz="457200" latinLnBrk="1" hangingPunct="0"/>
            <a:endParaRPr lang="zh-CN" altLang="en-US" sz="900">
              <a:solidFill>
                <a:srgbClr val="000000"/>
              </a:solidFill>
            </a:endParaRPr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9C150FA8-22DB-254E-AD0F-E7B4DD8BCA04}"/>
              </a:ext>
            </a:extLst>
          </p:cNvPr>
          <p:cNvSpPr/>
          <p:nvPr/>
        </p:nvSpPr>
        <p:spPr>
          <a:xfrm>
            <a:off x="6554457" y="3847865"/>
            <a:ext cx="526389" cy="721989"/>
          </a:xfrm>
          <a:prstGeom prst="leftBrac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22860" rIns="45720" bIns="22860" numCol="1" spcCol="38100" rtlCol="0" anchor="t">
            <a:noAutofit/>
          </a:bodyPr>
          <a:lstStyle/>
          <a:p>
            <a:pPr defTabSz="457200" latinLnBrk="1" hangingPunct="0"/>
            <a:endParaRPr lang="zh-CN" altLang="en-US" sz="900">
              <a:solidFill>
                <a:srgbClr val="00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67BCD69-7B8E-E047-89A6-7AE3EF4B7735}"/>
              </a:ext>
            </a:extLst>
          </p:cNvPr>
          <p:cNvSpPr txBox="1"/>
          <p:nvPr/>
        </p:nvSpPr>
        <p:spPr>
          <a:xfrm>
            <a:off x="6896361" y="3752197"/>
            <a:ext cx="1840827" cy="22057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8883" hangingPunct="0"/>
            <a:r>
              <a:rPr lang="en-US" altLang="zh-CN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Update/delete</a:t>
            </a:r>
            <a:endParaRPr lang="zh-CN" altLang="en-US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28E5ECC-D3A8-F946-BA04-B3533E8E7DDA}"/>
              </a:ext>
            </a:extLst>
          </p:cNvPr>
          <p:cNvSpPr txBox="1"/>
          <p:nvPr/>
        </p:nvSpPr>
        <p:spPr>
          <a:xfrm>
            <a:off x="7195134" y="4428906"/>
            <a:ext cx="1050761" cy="22057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8883" hangingPunct="0"/>
            <a:r>
              <a:rPr lang="en-US" altLang="zh-CN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Merge into</a:t>
            </a:r>
            <a:endParaRPr lang="zh-CN" altLang="en-US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6" name="左大括号 25">
            <a:extLst>
              <a:ext uri="{FF2B5EF4-FFF2-40B4-BE49-F238E27FC236}">
                <a16:creationId xmlns:a16="http://schemas.microsoft.com/office/drawing/2014/main" id="{D8A6C9B2-6C8C-8A4D-AA70-1066F4E023BB}"/>
              </a:ext>
            </a:extLst>
          </p:cNvPr>
          <p:cNvSpPr/>
          <p:nvPr/>
        </p:nvSpPr>
        <p:spPr>
          <a:xfrm>
            <a:off x="8884080" y="2921998"/>
            <a:ext cx="534403" cy="889772"/>
          </a:xfrm>
          <a:prstGeom prst="leftBrac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22860" rIns="45720" bIns="22860" numCol="1" spcCol="38100" rtlCol="0" anchor="t">
            <a:noAutofit/>
          </a:bodyPr>
          <a:lstStyle/>
          <a:p>
            <a:pPr defTabSz="457200" latinLnBrk="1" hangingPunct="0"/>
            <a:endParaRPr lang="zh-CN" altLang="en-US" sz="900">
              <a:solidFill>
                <a:srgbClr val="00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715E7E1-206D-E04A-868A-847414E4075D}"/>
              </a:ext>
            </a:extLst>
          </p:cNvPr>
          <p:cNvSpPr txBox="1"/>
          <p:nvPr/>
        </p:nvSpPr>
        <p:spPr>
          <a:xfrm>
            <a:off x="9418483" y="2793775"/>
            <a:ext cx="1050761" cy="22057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8883" hangingPunct="0"/>
            <a:r>
              <a:rPr lang="en-US" altLang="zh-CN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Time travel</a:t>
            </a:r>
            <a:endParaRPr lang="zh-CN" altLang="en-US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77305D2-75DB-1F45-983B-AC22B4313F53}"/>
              </a:ext>
            </a:extLst>
          </p:cNvPr>
          <p:cNvSpPr txBox="1"/>
          <p:nvPr/>
        </p:nvSpPr>
        <p:spPr>
          <a:xfrm>
            <a:off x="9310698" y="3688558"/>
            <a:ext cx="1050761" cy="22057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8883" hangingPunct="0"/>
            <a:r>
              <a:rPr lang="en-US" altLang="zh-CN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rollback</a:t>
            </a:r>
            <a:endParaRPr lang="zh-CN" altLang="en-US" sz="1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pic>
        <p:nvPicPr>
          <p:cNvPr id="30" name="Picture 14" descr="GitHub - apache/iceberg: Apache Iceberg">
            <a:extLst>
              <a:ext uri="{FF2B5EF4-FFF2-40B4-BE49-F238E27FC236}">
                <a16:creationId xmlns:a16="http://schemas.microsoft.com/office/drawing/2014/main" id="{ACEE2633-A070-CE44-B699-200C4E58F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276" y="2823592"/>
            <a:ext cx="2576120" cy="70199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2" name="Picture 2" descr="Apache Paimon">
            <a:extLst>
              <a:ext uri="{FF2B5EF4-FFF2-40B4-BE49-F238E27FC236}">
                <a16:creationId xmlns:a16="http://schemas.microsoft.com/office/drawing/2014/main" id="{017C3DF1-59B1-2B4D-BC43-5E518429D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12" y="5171114"/>
            <a:ext cx="2689609" cy="69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227CF3-0D7E-2148-AEDD-BF6EE23CA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077" y="1240130"/>
            <a:ext cx="1474279" cy="120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285533-3FA8-A244-973E-882C78280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85" y="3972770"/>
            <a:ext cx="2477103" cy="75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200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54AE9AD8-8C2C-1B4C-B5C1-0A6B51356EF2}"/>
              </a:ext>
            </a:extLst>
          </p:cNvPr>
          <p:cNvSpPr/>
          <p:nvPr/>
        </p:nvSpPr>
        <p:spPr>
          <a:xfrm>
            <a:off x="4012972" y="2153201"/>
            <a:ext cx="4368723" cy="3246706"/>
          </a:xfrm>
          <a:prstGeom prst="roundRect">
            <a:avLst>
              <a:gd name="adj" fmla="val 597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pic>
        <p:nvPicPr>
          <p:cNvPr id="3" name="Picture 17">
            <a:extLst>
              <a:ext uri="{FF2B5EF4-FFF2-40B4-BE49-F238E27FC236}">
                <a16:creationId xmlns:a16="http://schemas.microsoft.com/office/drawing/2014/main" id="{F6B8AFF7-7A2A-5A41-95AA-600A2A410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94" y="3857864"/>
            <a:ext cx="2163096" cy="50190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19" descr="GitHub - apache/hudi: Upserts, Deletes And Incremental Processing on Big  Data.">
            <a:extLst>
              <a:ext uri="{FF2B5EF4-FFF2-40B4-BE49-F238E27FC236}">
                <a16:creationId xmlns:a16="http://schemas.microsoft.com/office/drawing/2014/main" id="{5EABBE12-DE82-C242-AF12-C1EF67B8E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73" y="4596749"/>
            <a:ext cx="1658427" cy="50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768DC3C-7A99-D241-8A4A-F2771F15261F}"/>
              </a:ext>
            </a:extLst>
          </p:cNvPr>
          <p:cNvSpPr txBox="1"/>
          <p:nvPr/>
        </p:nvSpPr>
        <p:spPr>
          <a:xfrm>
            <a:off x="1761819" y="2821059"/>
            <a:ext cx="1529234" cy="8744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数据面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UDF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FE00FD-3442-6047-BEF1-6E37DB5F0313}"/>
              </a:ext>
            </a:extLst>
          </p:cNvPr>
          <p:cNvSpPr txBox="1"/>
          <p:nvPr/>
        </p:nvSpPr>
        <p:spPr>
          <a:xfrm>
            <a:off x="9261341" y="2762994"/>
            <a:ext cx="1529234" cy="8744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控制面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DDL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DSL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D6923BF-8866-C242-9AC7-429B7DC3F87C}"/>
              </a:ext>
            </a:extLst>
          </p:cNvPr>
          <p:cNvCxnSpPr>
            <a:cxnSpLocks/>
          </p:cNvCxnSpPr>
          <p:nvPr/>
        </p:nvCxnSpPr>
        <p:spPr>
          <a:xfrm>
            <a:off x="994170" y="3788625"/>
            <a:ext cx="2696771" cy="0"/>
          </a:xfrm>
          <a:prstGeom prst="straightConnector1">
            <a:avLst/>
          </a:prstGeom>
          <a:ln w="19050">
            <a:solidFill>
              <a:schemeClr val="bg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FE439576-2F91-4A4C-8405-B38427ED2773}"/>
              </a:ext>
            </a:extLst>
          </p:cNvPr>
          <p:cNvCxnSpPr>
            <a:cxnSpLocks/>
          </p:cNvCxnSpPr>
          <p:nvPr/>
        </p:nvCxnSpPr>
        <p:spPr>
          <a:xfrm flipH="1">
            <a:off x="8687191" y="3788625"/>
            <a:ext cx="2421533" cy="0"/>
          </a:xfrm>
          <a:prstGeom prst="straightConnector1">
            <a:avLst/>
          </a:prstGeom>
          <a:ln w="19050">
            <a:solidFill>
              <a:schemeClr val="bg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GitHub - delta-io/delta: An open-source storage framework that enables  building a Lakehouse architecture with compute engines including Spark,  PrestoDB, Flink, Trino, and Hive and APIs">
            <a:extLst>
              <a:ext uri="{FF2B5EF4-FFF2-40B4-BE49-F238E27FC236}">
                <a16:creationId xmlns:a16="http://schemas.microsoft.com/office/drawing/2014/main" id="{F8994B45-73CD-C443-9D83-AF4045062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874" y="3561813"/>
            <a:ext cx="1133046" cy="92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4496871-9F6A-1A47-BF6D-0560C72943DF}"/>
              </a:ext>
            </a:extLst>
          </p:cNvPr>
          <p:cNvSpPr txBox="1"/>
          <p:nvPr/>
        </p:nvSpPr>
        <p:spPr>
          <a:xfrm>
            <a:off x="2619632" y="1242463"/>
            <a:ext cx="8007178" cy="4995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能不能基于开放数据湖架构，构建传统数仓的开箱即用的体验？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75BE92-BE88-0D4D-8222-71E12BE61917}"/>
              </a:ext>
            </a:extLst>
          </p:cNvPr>
          <p:cNvSpPr txBox="1"/>
          <p:nvPr/>
        </p:nvSpPr>
        <p:spPr>
          <a:xfrm>
            <a:off x="5707616" y="2378101"/>
            <a:ext cx="20759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7200" dirty="0">
                <a:latin typeface="Comic Sans MS" panose="030F0902030302020204" pitchFamily="66" charset="0"/>
                <a:ea typeface="Microsoft YaHei" panose="020B0503020204020204" pitchFamily="34" charset="-122"/>
              </a:rPr>
              <a:t>？</a:t>
            </a:r>
          </a:p>
        </p:txBody>
      </p:sp>
      <p:pic>
        <p:nvPicPr>
          <p:cNvPr id="12" name="Picture 2" descr="Apache Paimon">
            <a:extLst>
              <a:ext uri="{FF2B5EF4-FFF2-40B4-BE49-F238E27FC236}">
                <a16:creationId xmlns:a16="http://schemas.microsoft.com/office/drawing/2014/main" id="{41D01947-B2D4-B647-B8DB-CF9417C72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031" y="4722347"/>
            <a:ext cx="1722946" cy="44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27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3880FC9-C210-5549-98A2-8B60600CB414}"/>
              </a:ext>
            </a:extLst>
          </p:cNvPr>
          <p:cNvGrpSpPr/>
          <p:nvPr/>
        </p:nvGrpSpPr>
        <p:grpSpPr>
          <a:xfrm>
            <a:off x="4039140" y="3754690"/>
            <a:ext cx="7205508" cy="397181"/>
            <a:chOff x="12731355" y="3031012"/>
            <a:chExt cx="6915969" cy="394002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6F6D3E9A-4B48-314B-BCAB-B2C378E5B8B6}"/>
                </a:ext>
              </a:extLst>
            </p:cNvPr>
            <p:cNvSpPr/>
            <p:nvPr/>
          </p:nvSpPr>
          <p:spPr>
            <a:xfrm flipV="1">
              <a:off x="15318392" y="3031012"/>
              <a:ext cx="4328932" cy="173620"/>
            </a:xfrm>
            <a:prstGeom prst="parallelogram">
              <a:avLst>
                <a:gd name="adj" fmla="val 74156"/>
              </a:avLst>
            </a:prstGeom>
            <a:gradFill flip="none" rotWithShape="1">
              <a:gsLst>
                <a:gs pos="100000">
                  <a:srgbClr val="DA6474"/>
                </a:gs>
                <a:gs pos="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195D931F-9943-834D-B07E-9D57D35DA656}"/>
                </a:ext>
              </a:extLst>
            </p:cNvPr>
            <p:cNvSpPr/>
            <p:nvPr/>
          </p:nvSpPr>
          <p:spPr>
            <a:xfrm flipV="1">
              <a:off x="12731355" y="3337510"/>
              <a:ext cx="4176530" cy="87504"/>
            </a:xfrm>
            <a:prstGeom prst="parallelogram">
              <a:avLst>
                <a:gd name="adj" fmla="val 73085"/>
              </a:avLst>
            </a:prstGeom>
            <a:gradFill flip="none" rotWithShape="1">
              <a:gsLst>
                <a:gs pos="0">
                  <a:schemeClr val="tx1"/>
                </a:gs>
                <a:gs pos="99000">
                  <a:srgbClr val="1DCBC6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4DF87EB3-77EF-5A46-9E50-370F913270CD}"/>
              </a:ext>
            </a:extLst>
          </p:cNvPr>
          <p:cNvSpPr txBox="1"/>
          <p:nvPr/>
        </p:nvSpPr>
        <p:spPr>
          <a:xfrm>
            <a:off x="2990469" y="2942818"/>
            <a:ext cx="1133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02</a:t>
            </a:r>
            <a:endParaRPr kumimoji="1" lang="zh-CN" altLang="en-US" sz="6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C8494C-DDBB-5644-90B5-4FCCE9A832DE}"/>
              </a:ext>
            </a:extLst>
          </p:cNvPr>
          <p:cNvSpPr txBox="1"/>
          <p:nvPr/>
        </p:nvSpPr>
        <p:spPr>
          <a:xfrm>
            <a:off x="4207589" y="3073593"/>
            <a:ext cx="62810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湖仓管理系统</a:t>
            </a:r>
            <a:r>
              <a:rPr kumimoji="1" lang="en-US" altLang="zh-CN" sz="48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-</a:t>
            </a:r>
            <a:r>
              <a:rPr kumimoji="1" lang="en-US" altLang="zh-CN" sz="4800" b="1" dirty="0" err="1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Amoro</a:t>
            </a:r>
            <a:endParaRPr kumimoji="1" lang="zh-CN" altLang="en-US" sz="48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EC2C1BE-512B-8F4E-A971-3B8A966E8D86}"/>
              </a:ext>
            </a:extLst>
          </p:cNvPr>
          <p:cNvGrpSpPr/>
          <p:nvPr/>
        </p:nvGrpSpPr>
        <p:grpSpPr>
          <a:xfrm>
            <a:off x="1825851" y="3204203"/>
            <a:ext cx="993904" cy="580281"/>
            <a:chOff x="7461768" y="3364687"/>
            <a:chExt cx="1361269" cy="82141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CA3921A-B794-A941-824A-F12F24D5BCB7}"/>
                </a:ext>
              </a:extLst>
            </p:cNvPr>
            <p:cNvSpPr/>
            <p:nvPr/>
          </p:nvSpPr>
          <p:spPr>
            <a:xfrm>
              <a:off x="7461768" y="3364687"/>
              <a:ext cx="821411" cy="821411"/>
            </a:xfrm>
            <a:prstGeom prst="ellipse">
              <a:avLst/>
            </a:prstGeom>
            <a:gradFill flip="none" rotWithShape="1">
              <a:gsLst>
                <a:gs pos="0">
                  <a:srgbClr val="DA6474"/>
                </a:gs>
                <a:gs pos="99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900">
                <a:solidFill>
                  <a:prstClr val="white"/>
                </a:solidFill>
                <a:latin typeface="阿里巴巴普惠体 M" panose="00020600040101010101" pitchFamily="18" charset="-122"/>
                <a:ea typeface="等线" panose="02010600030101010101" pitchFamily="2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5749EB6-0384-A84E-B6E2-866606C62C5B}"/>
                </a:ext>
              </a:extLst>
            </p:cNvPr>
            <p:cNvSpPr/>
            <p:nvPr/>
          </p:nvSpPr>
          <p:spPr>
            <a:xfrm>
              <a:off x="8001626" y="3364687"/>
              <a:ext cx="821411" cy="821411"/>
            </a:xfrm>
            <a:prstGeom prst="ellipse">
              <a:avLst/>
            </a:prstGeom>
            <a:gradFill flip="none" rotWithShape="1">
              <a:gsLst>
                <a:gs pos="0">
                  <a:srgbClr val="1DCBC6"/>
                </a:gs>
                <a:gs pos="99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900">
                <a:solidFill>
                  <a:prstClr val="white"/>
                </a:solidFill>
                <a:latin typeface="阿里巴巴普惠体 M" panose="00020600040101010101" pitchFamily="18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186295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4391</TotalTime>
  <Words>696</Words>
  <Application>Microsoft Macintosh PowerPoint</Application>
  <PresentationFormat>宽屏</PresentationFormat>
  <Paragraphs>176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阿里巴巴普惠体 B</vt:lpstr>
      <vt:lpstr>阿里巴巴普惠体 M</vt:lpstr>
      <vt:lpstr>阿里巴巴普惠体 R</vt:lpstr>
      <vt:lpstr>等线</vt:lpstr>
      <vt:lpstr>Microsoft YaHei</vt:lpstr>
      <vt:lpstr>Arial</vt:lpstr>
      <vt:lpstr>Comic Sans MS</vt:lpstr>
      <vt:lpstr>封面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liang faye</dc:creator>
  <cp:lastModifiedBy>zhou jinsong</cp:lastModifiedBy>
  <cp:revision>25</cp:revision>
  <dcterms:created xsi:type="dcterms:W3CDTF">2022-10-18T02:26:45Z</dcterms:created>
  <dcterms:modified xsi:type="dcterms:W3CDTF">2023-12-04T02:43:11Z</dcterms:modified>
</cp:coreProperties>
</file>